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72" r:id="rId2"/>
    <p:sldId id="330" r:id="rId3"/>
    <p:sldId id="274" r:id="rId4"/>
    <p:sldId id="275" r:id="rId5"/>
    <p:sldId id="257" r:id="rId6"/>
    <p:sldId id="258" r:id="rId7"/>
    <p:sldId id="260" r:id="rId8"/>
    <p:sldId id="261" r:id="rId9"/>
    <p:sldId id="331" r:id="rId10"/>
    <p:sldId id="262" r:id="rId11"/>
    <p:sldId id="263" r:id="rId12"/>
    <p:sldId id="264" r:id="rId13"/>
    <p:sldId id="265" r:id="rId14"/>
    <p:sldId id="273" r:id="rId15"/>
    <p:sldId id="266" r:id="rId16"/>
    <p:sldId id="276" r:id="rId17"/>
    <p:sldId id="277" r:id="rId18"/>
    <p:sldId id="278" r:id="rId19"/>
    <p:sldId id="279" r:id="rId20"/>
    <p:sldId id="280" r:id="rId21"/>
    <p:sldId id="281" r:id="rId22"/>
    <p:sldId id="282" r:id="rId23"/>
    <p:sldId id="283" r:id="rId24"/>
    <p:sldId id="284" r:id="rId25"/>
    <p:sldId id="285" r:id="rId26"/>
    <p:sldId id="286" r:id="rId27"/>
    <p:sldId id="333" r:id="rId28"/>
    <p:sldId id="287" r:id="rId29"/>
    <p:sldId id="288" r:id="rId30"/>
    <p:sldId id="289" r:id="rId31"/>
    <p:sldId id="290" r:id="rId32"/>
    <p:sldId id="291" r:id="rId33"/>
    <p:sldId id="337" r:id="rId34"/>
    <p:sldId id="292" r:id="rId35"/>
    <p:sldId id="335" r:id="rId36"/>
    <p:sldId id="294" r:id="rId37"/>
    <p:sldId id="295" r:id="rId38"/>
    <p:sldId id="296" r:id="rId39"/>
    <p:sldId id="297" r:id="rId40"/>
    <p:sldId id="338" r:id="rId41"/>
    <p:sldId id="298" r:id="rId42"/>
    <p:sldId id="299" r:id="rId43"/>
    <p:sldId id="300" r:id="rId44"/>
    <p:sldId id="301" r:id="rId45"/>
    <p:sldId id="302" r:id="rId46"/>
    <p:sldId id="303" r:id="rId47"/>
    <p:sldId id="304" r:id="rId48"/>
    <p:sldId id="344" r:id="rId49"/>
    <p:sldId id="339" r:id="rId50"/>
    <p:sldId id="340" r:id="rId51"/>
    <p:sldId id="341" r:id="rId52"/>
    <p:sldId id="342" r:id="rId53"/>
    <p:sldId id="343"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B48D9-5E77-4F29-B660-259102447291}" type="datetimeFigureOut">
              <a:rPr lang="en-US" smtClean="0"/>
              <a:pPr/>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6EE4A-1669-4F82-AB12-B2FEFA1CB79C}" type="slidenum">
              <a:rPr lang="en-US" smtClean="0"/>
              <a:pPr/>
              <a:t>‹#›</a:t>
            </a:fld>
            <a:endParaRPr lang="en-US"/>
          </a:p>
        </p:txBody>
      </p:sp>
    </p:spTree>
    <p:extLst>
      <p:ext uri="{BB962C8B-B14F-4D97-AF65-F5344CB8AC3E}">
        <p14:creationId xmlns:p14="http://schemas.microsoft.com/office/powerpoint/2010/main" val="365127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AC9CF9-C290-49E8-8D20-80B83C9BF56B}" type="slidenum">
              <a:rPr lang="en-US"/>
              <a:pPr eaLnBrk="1" hangingPunct="1"/>
              <a:t>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7F0692-CE2B-4731-8594-E1611BAFB6AE}" type="slidenum">
              <a:rPr lang="en-US"/>
              <a:pPr eaLnBrk="1" hangingPunct="1"/>
              <a:t>22</a:t>
            </a:fld>
            <a:endParaRPr lang="en-US"/>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BFD5E90-6F9F-4A2B-9AB8-1D1854B7877D}" type="slidenum">
              <a:rPr lang="en-US" sz="1200">
                <a:cs typeface="Arial" charset="0"/>
              </a:rPr>
              <a:pPr algn="r" eaLnBrk="1" hangingPunct="1"/>
              <a:t>22</a:t>
            </a:fld>
            <a:endParaRPr lang="en-US" sz="1200">
              <a:cs typeface="Arial" charset="0"/>
            </a:endParaRPr>
          </a:p>
        </p:txBody>
      </p:sp>
      <p:sp>
        <p:nvSpPr>
          <p:cNvPr id="71684" name="Rectangle 2"/>
          <p:cNvSpPr>
            <a:spLocks noGrp="1" noRot="1" noChangeAspect="1" noChangeArrowheads="1" noTextEdit="1"/>
          </p:cNvSpPr>
          <p:nvPr>
            <p:ph type="sldImg"/>
          </p:nvPr>
        </p:nvSpPr>
        <p:spPr>
          <a:xfrm>
            <a:off x="1143000" y="534988"/>
            <a:ext cx="4572000" cy="3429000"/>
          </a:xfrm>
          <a:ln/>
        </p:spPr>
      </p:sp>
      <p:sp>
        <p:nvSpPr>
          <p:cNvPr id="716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6FF78D-61F9-44CC-9200-EF25C1406C4E}" type="slidenum">
              <a:rPr lang="en-US"/>
              <a:pPr eaLnBrk="1" hangingPunct="1"/>
              <a:t>23</a:t>
            </a:fld>
            <a:endParaRPr lang="en-US"/>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2861A95-1DEF-4E0C-BA19-4629A0925405}" type="slidenum">
              <a:rPr lang="en-US" sz="1200">
                <a:cs typeface="Arial" charset="0"/>
              </a:rPr>
              <a:pPr algn="r" eaLnBrk="1" hangingPunct="1"/>
              <a:t>23</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B4A2E7-3FB6-4B59-8432-D52C96F267A1}" type="slidenum">
              <a:rPr lang="en-US"/>
              <a:pPr eaLnBrk="1" hangingPunct="1"/>
              <a:t>24</a:t>
            </a:fld>
            <a:endParaRPr lang="en-US"/>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6E5FE14-754E-4F6B-B5ED-DFD15FC3665D}" type="slidenum">
              <a:rPr lang="en-US" sz="1200">
                <a:cs typeface="Arial" charset="0"/>
              </a:rPr>
              <a:pPr algn="r" eaLnBrk="1" hangingPunct="1"/>
              <a:t>24</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EAF25A-EE6C-4F5B-B971-4B2B294555EA}" type="slidenum">
              <a:rPr lang="en-US"/>
              <a:pPr eaLnBrk="1" hangingPunct="1"/>
              <a:t>25</a:t>
            </a:fld>
            <a:endParaRPr lang="en-US"/>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10503B9-4026-4A70-8E81-8C2119CFF8C7}" type="slidenum">
              <a:rPr lang="en-US" sz="1200">
                <a:cs typeface="Arial" charset="0"/>
              </a:rPr>
              <a:pPr algn="r" eaLnBrk="1" hangingPunct="1"/>
              <a:t>25</a:t>
            </a:fld>
            <a:endParaRPr lang="en-US" sz="1200">
              <a:cs typeface="Arial" charset="0"/>
            </a:endParaRPr>
          </a:p>
        </p:txBody>
      </p:sp>
      <p:sp>
        <p:nvSpPr>
          <p:cNvPr id="74756" name="Rectangle 2"/>
          <p:cNvSpPr>
            <a:spLocks noGrp="1" noRot="1" noChangeAspect="1" noChangeArrowheads="1" noTextEdit="1"/>
          </p:cNvSpPr>
          <p:nvPr>
            <p:ph type="sldImg"/>
          </p:nvPr>
        </p:nvSpPr>
        <p:spPr>
          <a:xfrm>
            <a:off x="1143000" y="534988"/>
            <a:ext cx="4572000" cy="3429000"/>
          </a:xfrm>
          <a:ln/>
        </p:spPr>
      </p:sp>
      <p:sp>
        <p:nvSpPr>
          <p:cNvPr id="7475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AE9702-E8E6-41F5-A4BD-B72150D9DBE2}" type="slidenum">
              <a:rPr lang="en-US"/>
              <a:pPr eaLnBrk="1" hangingPunct="1"/>
              <a:t>26</a:t>
            </a:fld>
            <a:endParaRPr lang="en-US"/>
          </a:p>
        </p:txBody>
      </p:sp>
      <p:sp>
        <p:nvSpPr>
          <p:cNvPr id="757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6F0B0C5-2CE3-4E92-9793-FD9FE8C72B0D}" type="slidenum">
              <a:rPr lang="en-US" sz="1200">
                <a:cs typeface="Arial" charset="0"/>
              </a:rPr>
              <a:pPr algn="r" eaLnBrk="1" hangingPunct="1"/>
              <a:t>26</a:t>
            </a:fld>
            <a:endParaRPr lang="en-US" sz="1200">
              <a:cs typeface="Arial" charset="0"/>
            </a:endParaRPr>
          </a:p>
        </p:txBody>
      </p:sp>
      <p:sp>
        <p:nvSpPr>
          <p:cNvPr id="75780" name="Rectangle 2"/>
          <p:cNvSpPr>
            <a:spLocks noGrp="1" noRot="1" noChangeAspect="1" noChangeArrowheads="1" noTextEdit="1"/>
          </p:cNvSpPr>
          <p:nvPr>
            <p:ph type="sldImg"/>
          </p:nvPr>
        </p:nvSpPr>
        <p:spPr>
          <a:xfrm>
            <a:off x="1143000" y="534988"/>
            <a:ext cx="4572000" cy="3429000"/>
          </a:xfrm>
          <a:ln/>
        </p:spPr>
      </p:sp>
      <p:sp>
        <p:nvSpPr>
          <p:cNvPr id="7578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2F6EE2-0CA0-491E-88EF-F3FDCE9C3C80}" type="slidenum">
              <a:rPr lang="en-US"/>
              <a:pPr eaLnBrk="1" hangingPunct="1"/>
              <a:t>28</a:t>
            </a:fld>
            <a:endParaRPr lang="en-US"/>
          </a:p>
        </p:txBody>
      </p:sp>
      <p:sp>
        <p:nvSpPr>
          <p:cNvPr id="768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C5B749-5829-4E00-B2B3-7D0236C8B674}" type="slidenum">
              <a:rPr lang="en-US" sz="1200">
                <a:cs typeface="Arial" charset="0"/>
              </a:rPr>
              <a:pPr algn="r" eaLnBrk="1" hangingPunct="1"/>
              <a:t>28</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2434C2-3F15-406B-AB11-182FAC6CCBBA}" type="slidenum">
              <a:rPr lang="en-US"/>
              <a:pPr eaLnBrk="1" hangingPunct="1"/>
              <a:t>29</a:t>
            </a:fld>
            <a:endParaRPr lang="en-US"/>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58CD593-AA48-4953-97CD-0960ECB7E1DF}" type="slidenum">
              <a:rPr lang="en-US" sz="1200">
                <a:cs typeface="Arial" charset="0"/>
              </a:rPr>
              <a:pPr algn="r" eaLnBrk="1" hangingPunct="1"/>
              <a:t>29</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BEECC1-6D8C-41D5-9495-08D5C5A21BEB}" type="slidenum">
              <a:rPr lang="en-US"/>
              <a:pPr eaLnBrk="1" hangingPunct="1"/>
              <a:t>30</a:t>
            </a:fld>
            <a:endParaRPr lang="en-US"/>
          </a:p>
        </p:txBody>
      </p:sp>
      <p:sp>
        <p:nvSpPr>
          <p:cNvPr id="788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09B1437-8DEF-4379-8D69-9B2F03D03BD3}" type="slidenum">
              <a:rPr lang="en-US" sz="1200">
                <a:cs typeface="Arial" charset="0"/>
              </a:rPr>
              <a:pPr algn="r" eaLnBrk="1" hangingPunct="1"/>
              <a:t>30</a:t>
            </a:fld>
            <a:endParaRPr lang="en-US" sz="1200">
              <a:cs typeface="Arial" charset="0"/>
            </a:endParaRPr>
          </a:p>
        </p:txBody>
      </p:sp>
      <p:sp>
        <p:nvSpPr>
          <p:cNvPr id="78852" name="Rectangle 2"/>
          <p:cNvSpPr>
            <a:spLocks noGrp="1" noRot="1" noChangeAspect="1" noChangeArrowheads="1" noTextEdit="1"/>
          </p:cNvSpPr>
          <p:nvPr>
            <p:ph type="sldImg"/>
          </p:nvPr>
        </p:nvSpPr>
        <p:spPr>
          <a:xfrm>
            <a:off x="1143000" y="534988"/>
            <a:ext cx="4572000" cy="3429000"/>
          </a:xfrm>
          <a:ln/>
        </p:spPr>
      </p:sp>
      <p:sp>
        <p:nvSpPr>
          <p:cNvPr id="7885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7B509C-8846-4C6C-B664-935AD80176B5}" type="slidenum">
              <a:rPr lang="en-US"/>
              <a:pPr eaLnBrk="1" hangingPunct="1"/>
              <a:t>31</a:t>
            </a:fld>
            <a:endParaRPr lang="en-US"/>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AAFDB8D-5959-4C5C-90D6-CBE6977B039A}" type="slidenum">
              <a:rPr lang="en-US" sz="1200">
                <a:cs typeface="Arial" charset="0"/>
              </a:rPr>
              <a:pPr algn="r" eaLnBrk="1" hangingPunct="1"/>
              <a:t>31</a:t>
            </a:fld>
            <a:endParaRPr lang="en-US" sz="1200">
              <a:cs typeface="Arial" charset="0"/>
            </a:endParaRPr>
          </a:p>
        </p:txBody>
      </p:sp>
      <p:sp>
        <p:nvSpPr>
          <p:cNvPr id="79876" name="Rectangle 2"/>
          <p:cNvSpPr>
            <a:spLocks noGrp="1" noRot="1" noChangeAspect="1" noChangeArrowheads="1" noTextEdit="1"/>
          </p:cNvSpPr>
          <p:nvPr>
            <p:ph type="sldImg"/>
          </p:nvPr>
        </p:nvSpPr>
        <p:spPr>
          <a:xfrm>
            <a:off x="1143000" y="534988"/>
            <a:ext cx="4572000" cy="3429000"/>
          </a:xfrm>
          <a:ln/>
        </p:spPr>
      </p:sp>
      <p:sp>
        <p:nvSpPr>
          <p:cNvPr id="798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03C8E7A-3E2F-4B8E-82F9-4A66C469DFCE}" type="slidenum">
              <a:rPr lang="en-US"/>
              <a:pPr eaLnBrk="1" hangingPunct="1"/>
              <a:t>32</a:t>
            </a:fld>
            <a:endParaRPr lang="en-US"/>
          </a:p>
        </p:txBody>
      </p:sp>
      <p:sp>
        <p:nvSpPr>
          <p:cNvPr id="808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A8B7D19-1E2B-4BDE-A240-99CEB8958F74}" type="slidenum">
              <a:rPr lang="en-US" sz="1200">
                <a:cs typeface="Arial" charset="0"/>
              </a:rPr>
              <a:pPr algn="r" eaLnBrk="1" hangingPunct="1"/>
              <a:t>32</a:t>
            </a:fld>
            <a:endParaRPr lang="en-US" sz="1200">
              <a:cs typeface="Arial" charset="0"/>
            </a:endParaRPr>
          </a:p>
        </p:txBody>
      </p:sp>
      <p:sp>
        <p:nvSpPr>
          <p:cNvPr id="80900" name="Rectangle 2"/>
          <p:cNvSpPr>
            <a:spLocks noGrp="1" noRot="1" noChangeAspect="1" noChangeArrowheads="1" noTextEdit="1"/>
          </p:cNvSpPr>
          <p:nvPr>
            <p:ph type="sldImg"/>
          </p:nvPr>
        </p:nvSpPr>
        <p:spPr>
          <a:xfrm>
            <a:off x="1143000" y="534988"/>
            <a:ext cx="4572000" cy="3429000"/>
          </a:xfrm>
          <a:ln/>
        </p:spPr>
      </p:sp>
      <p:sp>
        <p:nvSpPr>
          <p:cNvPr id="8090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6C272F-4B51-45AC-99A3-181945EC572B}" type="slidenum">
              <a:rPr lang="en-US"/>
              <a:pPr eaLnBrk="1" hangingPunct="1"/>
              <a:t>4</a:t>
            </a:fld>
            <a:endParaRPr lang="en-US"/>
          </a:p>
        </p:txBody>
      </p:sp>
      <p:sp>
        <p:nvSpPr>
          <p:cNvPr id="645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F814F7C-E554-4C34-9CF2-8C481A87D709}" type="slidenum">
              <a:rPr lang="en-US" sz="1200">
                <a:cs typeface="Arial" charset="0"/>
              </a:rPr>
              <a:pPr algn="r" eaLnBrk="1" hangingPunct="1"/>
              <a:t>4</a:t>
            </a:fld>
            <a:endParaRPr lang="en-US" sz="1200">
              <a:cs typeface="Arial" charset="0"/>
            </a:endParaRPr>
          </a:p>
        </p:txBody>
      </p:sp>
      <p:sp>
        <p:nvSpPr>
          <p:cNvPr id="64516" name="Rectangle 2"/>
          <p:cNvSpPr>
            <a:spLocks noGrp="1" noRot="1" noChangeAspect="1" noChangeArrowheads="1" noTextEdit="1"/>
          </p:cNvSpPr>
          <p:nvPr>
            <p:ph type="sldImg"/>
          </p:nvPr>
        </p:nvSpPr>
        <p:spPr>
          <a:xfrm>
            <a:off x="1143000" y="534988"/>
            <a:ext cx="4572000" cy="3429000"/>
          </a:xfrm>
          <a:ln/>
        </p:spPr>
      </p:sp>
      <p:sp>
        <p:nvSpPr>
          <p:cNvPr id="6451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DE91BE-1C89-4B2B-9109-2C858F997D7F}" type="slidenum">
              <a:rPr lang="en-US"/>
              <a:pPr eaLnBrk="1" hangingPunct="1"/>
              <a:t>34</a:t>
            </a:fld>
            <a:endParaRPr lang="en-US"/>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7AE2A7-2516-416E-94FB-C1CA618A75F3}" type="slidenum">
              <a:rPr lang="en-US" sz="1200">
                <a:cs typeface="Arial" charset="0"/>
              </a:rPr>
              <a:pPr algn="r" eaLnBrk="1" hangingPunct="1"/>
              <a:t>34</a:t>
            </a:fld>
            <a:endParaRPr lang="en-US" sz="1200">
              <a:cs typeface="Arial" charset="0"/>
            </a:endParaRPr>
          </a:p>
        </p:txBody>
      </p:sp>
      <p:sp>
        <p:nvSpPr>
          <p:cNvPr id="81924" name="Rectangle 2"/>
          <p:cNvSpPr>
            <a:spLocks noGrp="1" noRot="1" noChangeAspect="1" noChangeArrowheads="1" noTextEdit="1"/>
          </p:cNvSpPr>
          <p:nvPr>
            <p:ph type="sldImg"/>
          </p:nvPr>
        </p:nvSpPr>
        <p:spPr>
          <a:xfrm>
            <a:off x="1143000" y="534988"/>
            <a:ext cx="4572000" cy="3429000"/>
          </a:xfrm>
          <a:ln/>
        </p:spPr>
      </p:sp>
      <p:sp>
        <p:nvSpPr>
          <p:cNvPr id="8192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BAD729-7DA9-4738-B337-585B2DDF5661}" type="slidenum">
              <a:rPr lang="en-US"/>
              <a:pPr eaLnBrk="1" hangingPunct="1"/>
              <a:t>36</a:t>
            </a:fld>
            <a:endParaRPr lang="en-US"/>
          </a:p>
        </p:txBody>
      </p:sp>
      <p:sp>
        <p:nvSpPr>
          <p:cNvPr id="83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A5CD6AD-6CDC-47FB-99F3-5A5F3A28EAF5}" type="slidenum">
              <a:rPr lang="en-US" sz="1200">
                <a:cs typeface="Arial" charset="0"/>
              </a:rPr>
              <a:pPr algn="r" eaLnBrk="1" hangingPunct="1"/>
              <a:t>36</a:t>
            </a:fld>
            <a:endParaRPr lang="en-US" sz="1200">
              <a:cs typeface="Arial" charset="0"/>
            </a:endParaRPr>
          </a:p>
        </p:txBody>
      </p:sp>
      <p:sp>
        <p:nvSpPr>
          <p:cNvPr id="83972" name="Rectangle 2"/>
          <p:cNvSpPr>
            <a:spLocks noGrp="1" noRot="1" noChangeAspect="1" noChangeArrowheads="1" noTextEdit="1"/>
          </p:cNvSpPr>
          <p:nvPr>
            <p:ph type="sldImg"/>
          </p:nvPr>
        </p:nvSpPr>
        <p:spPr>
          <a:xfrm>
            <a:off x="1143000" y="534988"/>
            <a:ext cx="4572000" cy="3429000"/>
          </a:xfrm>
          <a:ln/>
        </p:spPr>
      </p:sp>
      <p:sp>
        <p:nvSpPr>
          <p:cNvPr id="8397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20BDE9-663B-43EC-99AE-B47FA0ABBA7F}" type="slidenum">
              <a:rPr lang="en-US"/>
              <a:pPr eaLnBrk="1" hangingPunct="1"/>
              <a:t>37</a:t>
            </a:fld>
            <a:endParaRPr lang="en-US"/>
          </a:p>
        </p:txBody>
      </p:sp>
      <p:sp>
        <p:nvSpPr>
          <p:cNvPr id="849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6000F87-EC05-4D92-B7C7-8A9118FE693C}" type="slidenum">
              <a:rPr lang="en-US" sz="1200">
                <a:cs typeface="Arial" charset="0"/>
              </a:rPr>
              <a:pPr algn="r" eaLnBrk="1" hangingPunct="1"/>
              <a:t>37</a:t>
            </a:fld>
            <a:endParaRPr lang="en-US" sz="1200">
              <a:cs typeface="Arial" charset="0"/>
            </a:endParaRPr>
          </a:p>
        </p:txBody>
      </p:sp>
      <p:sp>
        <p:nvSpPr>
          <p:cNvPr id="84996" name="Rectangle 2"/>
          <p:cNvSpPr>
            <a:spLocks noGrp="1" noRot="1" noChangeAspect="1" noChangeArrowheads="1" noTextEdit="1"/>
          </p:cNvSpPr>
          <p:nvPr>
            <p:ph type="sldImg"/>
          </p:nvPr>
        </p:nvSpPr>
        <p:spPr>
          <a:xfrm>
            <a:off x="1143000" y="534988"/>
            <a:ext cx="4572000" cy="3429000"/>
          </a:xfrm>
          <a:ln/>
        </p:spPr>
      </p:sp>
      <p:sp>
        <p:nvSpPr>
          <p:cNvPr id="8499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37CF70-AC11-480E-BA32-1A5C14535FEA}" type="slidenum">
              <a:rPr lang="en-US"/>
              <a:pPr eaLnBrk="1" hangingPunct="1"/>
              <a:t>38</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28B7FC-DA9B-4DD0-9E8B-773A89044AA1}" type="slidenum">
              <a:rPr lang="en-US"/>
              <a:pPr eaLnBrk="1" hangingPunct="1"/>
              <a:t>39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084C23-7A56-4D2E-A892-B82D8DD4C45E}" type="slidenum">
              <a:rPr lang="en-US"/>
              <a:pPr eaLnBrk="1" hangingPunct="1"/>
              <a:t>41</a:t>
            </a:fld>
            <a:endParaRPr lang="en-US"/>
          </a:p>
        </p:txBody>
      </p:sp>
      <p:sp>
        <p:nvSpPr>
          <p:cNvPr id="88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77CD3DF-6647-464B-80B4-87928138C92F}" type="slidenum">
              <a:rPr lang="en-US" sz="1200">
                <a:cs typeface="Arial" charset="0"/>
              </a:rPr>
              <a:pPr algn="r" eaLnBrk="1" hangingPunct="1"/>
              <a:t>41</a:t>
            </a:fld>
            <a:endParaRPr lang="en-US" sz="1200">
              <a:cs typeface="Arial" charset="0"/>
            </a:endParaRPr>
          </a:p>
        </p:txBody>
      </p:sp>
      <p:sp>
        <p:nvSpPr>
          <p:cNvPr id="88068" name="Rectangle 2"/>
          <p:cNvSpPr>
            <a:spLocks noGrp="1" noRot="1" noChangeAspect="1" noChangeArrowheads="1" noTextEdit="1"/>
          </p:cNvSpPr>
          <p:nvPr>
            <p:ph type="sldImg"/>
          </p:nvPr>
        </p:nvSpPr>
        <p:spPr>
          <a:xfrm>
            <a:off x="1143000" y="534988"/>
            <a:ext cx="4572000" cy="3429000"/>
          </a:xfrm>
          <a:ln/>
        </p:spPr>
      </p:sp>
      <p:sp>
        <p:nvSpPr>
          <p:cNvPr id="880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B8A808-6625-4A08-9ADA-55D7B272FA1D}" type="slidenum">
              <a:rPr lang="en-US"/>
              <a:pPr eaLnBrk="1" hangingPunct="1"/>
              <a:t>42</a:t>
            </a:fld>
            <a:endParaRPr lang="en-US"/>
          </a:p>
        </p:txBody>
      </p:sp>
      <p:sp>
        <p:nvSpPr>
          <p:cNvPr id="890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1EE6E09-4697-4E0E-8DED-D26AC5F6803B}" type="slidenum">
              <a:rPr lang="en-US" sz="1200">
                <a:cs typeface="Arial" charset="0"/>
              </a:rPr>
              <a:pPr algn="r" eaLnBrk="1" hangingPunct="1"/>
              <a:t>42</a:t>
            </a:fld>
            <a:endParaRPr lang="en-US" sz="1200">
              <a:cs typeface="Arial" charset="0"/>
            </a:endParaRPr>
          </a:p>
        </p:txBody>
      </p:sp>
      <p:sp>
        <p:nvSpPr>
          <p:cNvPr id="89092" name="Rectangle 2"/>
          <p:cNvSpPr>
            <a:spLocks noGrp="1" noRot="1" noChangeAspect="1" noChangeArrowheads="1" noTextEdit="1"/>
          </p:cNvSpPr>
          <p:nvPr>
            <p:ph type="sldImg"/>
          </p:nvPr>
        </p:nvSpPr>
        <p:spPr>
          <a:xfrm>
            <a:off x="1143000" y="534988"/>
            <a:ext cx="4572000" cy="3429000"/>
          </a:xfrm>
          <a:ln/>
        </p:spPr>
      </p:sp>
      <p:sp>
        <p:nvSpPr>
          <p:cNvPr id="8909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D250A1-666F-4240-81DF-06429D548CFC}" type="slidenum">
              <a:rPr lang="en-US"/>
              <a:pPr eaLnBrk="1" hangingPunct="1"/>
              <a:t>43</a:t>
            </a:fld>
            <a:endParaRPr lang="en-US"/>
          </a:p>
        </p:txBody>
      </p:sp>
      <p:sp>
        <p:nvSpPr>
          <p:cNvPr id="901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F974DC-A66C-4501-AD7C-5983F1AE9995}" type="slidenum">
              <a:rPr lang="en-US" sz="1200">
                <a:cs typeface="Arial" charset="0"/>
              </a:rPr>
              <a:pPr algn="r" eaLnBrk="1" hangingPunct="1"/>
              <a:t>43</a:t>
            </a:fld>
            <a:endParaRPr lang="en-US" sz="1200">
              <a:cs typeface="Arial" charset="0"/>
            </a:endParaRPr>
          </a:p>
        </p:txBody>
      </p:sp>
      <p:sp>
        <p:nvSpPr>
          <p:cNvPr id="90116" name="Rectangle 2"/>
          <p:cNvSpPr>
            <a:spLocks noGrp="1" noRot="1" noChangeAspect="1" noChangeArrowheads="1" noTextEdit="1"/>
          </p:cNvSpPr>
          <p:nvPr>
            <p:ph type="sldImg"/>
          </p:nvPr>
        </p:nvSpPr>
        <p:spPr>
          <a:xfrm>
            <a:off x="1143000" y="534988"/>
            <a:ext cx="4572000" cy="3429000"/>
          </a:xfrm>
          <a:ln/>
        </p:spPr>
      </p:sp>
      <p:sp>
        <p:nvSpPr>
          <p:cNvPr id="9011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3042F7-1AC4-4259-876C-B4F736BBC916}" type="slidenum">
              <a:rPr lang="en-US"/>
              <a:pPr eaLnBrk="1" hangingPunct="1"/>
              <a:t>44</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19FD8F-1BE3-4E07-BC99-CF9C2C3C9F03}" type="slidenum">
              <a:rPr lang="en-US"/>
              <a:pPr eaLnBrk="1" hangingPunct="1"/>
              <a:t>45</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DC51CE-32E9-486B-A0EA-09D3061498FA}" type="slidenum">
              <a:rPr lang="en-US" sz="1200"/>
              <a:pPr/>
              <a:t>12</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A9B633-DD44-4B05-BBD2-AC10CA95068F}" type="slidenum">
              <a:rPr lang="en-US"/>
              <a:pPr eaLnBrk="1" hangingPunct="1"/>
              <a:t>46</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B66C2B-803B-499C-9FAF-BDB08322C3C2}" type="slidenum">
              <a:rPr lang="en-US"/>
              <a:pPr eaLnBrk="1" hangingPunct="1"/>
              <a:t>47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13771C-93AB-46E1-B2BD-6885257AEF3C}" type="slidenum">
              <a:rPr lang="en-US"/>
              <a:pPr eaLnBrk="1" hangingPunct="1"/>
              <a:t>54</a:t>
            </a:fld>
            <a:endParaRPr lang="en-US"/>
          </a:p>
        </p:txBody>
      </p:sp>
      <p:sp>
        <p:nvSpPr>
          <p:cNvPr id="962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D480DD4-9C12-4550-BC4C-A9C1CB39BC44}" type="slidenum">
              <a:rPr lang="en-US" sz="1200">
                <a:cs typeface="Arial" charset="0"/>
              </a:rPr>
              <a:pPr algn="r" eaLnBrk="1" hangingPunct="1"/>
              <a:t>54</a:t>
            </a:fld>
            <a:endParaRPr lang="en-US" sz="1200">
              <a:cs typeface="Arial" charset="0"/>
            </a:endParaRPr>
          </a:p>
        </p:txBody>
      </p:sp>
      <p:sp>
        <p:nvSpPr>
          <p:cNvPr id="96260" name="Rectangle 2"/>
          <p:cNvSpPr>
            <a:spLocks noGrp="1" noRot="1" noChangeAspect="1" noChangeArrowheads="1" noTextEdit="1"/>
          </p:cNvSpPr>
          <p:nvPr>
            <p:ph type="sldImg"/>
          </p:nvPr>
        </p:nvSpPr>
        <p:spPr>
          <a:xfrm>
            <a:off x="1143000" y="534988"/>
            <a:ext cx="4572000" cy="3429000"/>
          </a:xfrm>
          <a:ln/>
        </p:spPr>
      </p:sp>
      <p:sp>
        <p:nvSpPr>
          <p:cNvPr id="962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A24D5-E026-4DC2-BEFC-B24645514549}" type="slidenum">
              <a:rPr lang="en-US"/>
              <a:pPr eaLnBrk="1" hangingPunct="1"/>
              <a:t>55</a:t>
            </a:fld>
            <a:endParaRPr lang="en-US"/>
          </a:p>
        </p:txBody>
      </p:sp>
      <p:sp>
        <p:nvSpPr>
          <p:cNvPr id="972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8B5279C-494C-4ACF-9A12-0F3BC3F9EE15}" type="slidenum">
              <a:rPr lang="en-US" sz="1200">
                <a:cs typeface="Arial" charset="0"/>
              </a:rPr>
              <a:pPr algn="r" eaLnBrk="1" hangingPunct="1"/>
              <a:t>55</a:t>
            </a:fld>
            <a:endParaRPr lang="en-US" sz="1200">
              <a:cs typeface="Arial" charset="0"/>
            </a:endParaRPr>
          </a:p>
        </p:txBody>
      </p:sp>
      <p:sp>
        <p:nvSpPr>
          <p:cNvPr id="97284" name="Rectangle 2"/>
          <p:cNvSpPr>
            <a:spLocks noGrp="1" noRot="1" noChangeAspect="1" noChangeArrowheads="1" noTextEdit="1"/>
          </p:cNvSpPr>
          <p:nvPr>
            <p:ph type="sldImg"/>
          </p:nvPr>
        </p:nvSpPr>
        <p:spPr>
          <a:xfrm>
            <a:off x="1143000" y="534988"/>
            <a:ext cx="4572000" cy="3429000"/>
          </a:xfrm>
          <a:ln/>
        </p:spPr>
      </p:sp>
      <p:sp>
        <p:nvSpPr>
          <p:cNvPr id="972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3FDF6F-1AA0-4449-BC00-76B8371EFBBB}" type="slidenum">
              <a:rPr lang="en-US"/>
              <a:pPr eaLnBrk="1" hangingPunct="1"/>
              <a:t>56</a:t>
            </a:fld>
            <a:endParaRPr lang="en-US"/>
          </a:p>
        </p:txBody>
      </p:sp>
      <p:sp>
        <p:nvSpPr>
          <p:cNvPr id="983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4566C63-DEFA-483D-8BFE-C9028AE2CE50}" type="slidenum">
              <a:rPr lang="en-US" sz="1200">
                <a:cs typeface="Arial" charset="0"/>
              </a:rPr>
              <a:pPr algn="r" eaLnBrk="1" hangingPunct="1"/>
              <a:t>56</a:t>
            </a:fld>
            <a:endParaRPr lang="en-US" sz="1200">
              <a:cs typeface="Arial" charset="0"/>
            </a:endParaRPr>
          </a:p>
        </p:txBody>
      </p:sp>
      <p:sp>
        <p:nvSpPr>
          <p:cNvPr id="98308" name="Rectangle 2"/>
          <p:cNvSpPr>
            <a:spLocks noGrp="1" noRot="1" noChangeAspect="1" noChangeArrowheads="1" noTextEdit="1"/>
          </p:cNvSpPr>
          <p:nvPr>
            <p:ph type="sldImg"/>
          </p:nvPr>
        </p:nvSpPr>
        <p:spPr>
          <a:xfrm>
            <a:off x="1143000" y="534988"/>
            <a:ext cx="4572000" cy="3429000"/>
          </a:xfrm>
          <a:ln/>
        </p:spPr>
      </p:sp>
      <p:sp>
        <p:nvSpPr>
          <p:cNvPr id="983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974786-C3F5-4ACE-A925-3FEE0D883489}" type="slidenum">
              <a:rPr lang="en-US"/>
              <a:pPr eaLnBrk="1" hangingPunct="1"/>
              <a:t>57</a:t>
            </a:fld>
            <a:endParaRPr lang="en-US"/>
          </a:p>
        </p:txBody>
      </p:sp>
      <p:sp>
        <p:nvSpPr>
          <p:cNvPr id="993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2F52BAB-DB98-4BAC-B077-3CE529EA7323}" type="slidenum">
              <a:rPr lang="en-US" sz="1200">
                <a:cs typeface="Arial" charset="0"/>
              </a:rPr>
              <a:pPr algn="r" eaLnBrk="1" hangingPunct="1"/>
              <a:t>57</a:t>
            </a:fld>
            <a:endParaRPr lang="en-US" sz="1200">
              <a:cs typeface="Arial" charset="0"/>
            </a:endParaRPr>
          </a:p>
        </p:txBody>
      </p:sp>
      <p:sp>
        <p:nvSpPr>
          <p:cNvPr id="99332" name="Rectangle 2"/>
          <p:cNvSpPr>
            <a:spLocks noGrp="1" noRot="1" noChangeAspect="1" noChangeArrowheads="1" noTextEdit="1"/>
          </p:cNvSpPr>
          <p:nvPr>
            <p:ph type="sldImg"/>
          </p:nvPr>
        </p:nvSpPr>
        <p:spPr>
          <a:xfrm>
            <a:off x="1143000" y="534988"/>
            <a:ext cx="4572000" cy="3429000"/>
          </a:xfrm>
          <a:ln/>
        </p:spPr>
      </p:sp>
      <p:sp>
        <p:nvSpPr>
          <p:cNvPr id="9933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0A9E34-5B2E-4346-8DE5-C688BF4612DA}" type="slidenum">
              <a:rPr lang="en-US"/>
              <a:pPr eaLnBrk="1" hangingPunct="1"/>
              <a:t>58</a:t>
            </a:fld>
            <a:endParaRPr lang="en-US"/>
          </a:p>
        </p:txBody>
      </p:sp>
      <p:sp>
        <p:nvSpPr>
          <p:cNvPr id="1003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5B4E3C20-567B-4903-B522-054D3BA73D96}" type="slidenum">
              <a:rPr lang="en-US" sz="1200">
                <a:cs typeface="Arial" charset="0"/>
              </a:rPr>
              <a:pPr algn="r" eaLnBrk="1" hangingPunct="1"/>
              <a:t>58</a:t>
            </a:fld>
            <a:endParaRPr lang="en-US" sz="1200">
              <a:cs typeface="Arial" charset="0"/>
            </a:endParaRPr>
          </a:p>
        </p:txBody>
      </p:sp>
      <p:sp>
        <p:nvSpPr>
          <p:cNvPr id="100356" name="Rectangle 2"/>
          <p:cNvSpPr>
            <a:spLocks noGrp="1" noRot="1" noChangeAspect="1" noChangeArrowheads="1" noTextEdit="1"/>
          </p:cNvSpPr>
          <p:nvPr>
            <p:ph type="sldImg"/>
          </p:nvPr>
        </p:nvSpPr>
        <p:spPr>
          <a:xfrm>
            <a:off x="1143000" y="534988"/>
            <a:ext cx="4572000" cy="3429000"/>
          </a:xfrm>
          <a:ln/>
        </p:spPr>
      </p:sp>
      <p:sp>
        <p:nvSpPr>
          <p:cNvPr id="10035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4F157-6605-45EB-BAC8-C65347DC78E5}" type="slidenum">
              <a:rPr lang="en-US"/>
              <a:pPr eaLnBrk="1" hangingPunct="1"/>
              <a:t>59</a:t>
            </a:fld>
            <a:endParaRPr lang="en-US"/>
          </a:p>
        </p:txBody>
      </p:sp>
      <p:sp>
        <p:nvSpPr>
          <p:cNvPr id="1013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974004E-8644-4863-8DEF-0BE91BCE06DF}" type="slidenum">
              <a:rPr lang="en-US" sz="1200">
                <a:cs typeface="Arial" charset="0"/>
              </a:rPr>
              <a:pPr algn="r" eaLnBrk="1" hangingPunct="1"/>
              <a:t>59</a:t>
            </a:fld>
            <a:endParaRPr lang="en-US" sz="1200">
              <a:cs typeface="Arial" charset="0"/>
            </a:endParaRPr>
          </a:p>
        </p:txBody>
      </p:sp>
      <p:sp>
        <p:nvSpPr>
          <p:cNvPr id="101380" name="Rectangle 2"/>
          <p:cNvSpPr>
            <a:spLocks noGrp="1" noRot="1" noChangeAspect="1" noChangeArrowheads="1" noTextEdit="1"/>
          </p:cNvSpPr>
          <p:nvPr>
            <p:ph type="sldImg"/>
          </p:nvPr>
        </p:nvSpPr>
        <p:spPr>
          <a:xfrm>
            <a:off x="1143000" y="534988"/>
            <a:ext cx="4572000" cy="3429000"/>
          </a:xfrm>
          <a:ln/>
        </p:spPr>
      </p:sp>
      <p:sp>
        <p:nvSpPr>
          <p:cNvPr id="10138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940843-37BC-45C0-A30A-90390F730FB2}" type="slidenum">
              <a:rPr lang="en-US"/>
              <a:pPr eaLnBrk="1" hangingPunct="1"/>
              <a:t>60</a:t>
            </a:fld>
            <a:endParaRPr lang="en-US"/>
          </a:p>
        </p:txBody>
      </p:sp>
      <p:sp>
        <p:nvSpPr>
          <p:cNvPr id="1024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91752DF-EDBF-492F-8A19-B90FF91AEFEA}" type="slidenum">
              <a:rPr lang="en-US" sz="1200" b="1">
                <a:solidFill>
                  <a:srgbClr val="000000"/>
                </a:solidFill>
                <a:cs typeface="Arial" charset="0"/>
              </a:rPr>
              <a:pPr algn="r" eaLnBrk="1" hangingPunct="1"/>
              <a:t>60</a:t>
            </a:fld>
            <a:endParaRPr lang="en-US" sz="1200" b="1">
              <a:solidFill>
                <a:srgbClr val="000000"/>
              </a:solidFill>
              <a:cs typeface="Arial" charset="0"/>
            </a:endParaRPr>
          </a:p>
        </p:txBody>
      </p:sp>
      <p:sp>
        <p:nvSpPr>
          <p:cNvPr id="102404" name="Rectangle 2"/>
          <p:cNvSpPr>
            <a:spLocks noGrp="1" noRot="1" noChangeAspect="1" noChangeArrowheads="1" noTextEdit="1"/>
          </p:cNvSpPr>
          <p:nvPr>
            <p:ph type="sldImg"/>
          </p:nvPr>
        </p:nvSpPr>
        <p:spPr>
          <a:xfrm>
            <a:off x="1143000" y="534988"/>
            <a:ext cx="4572000" cy="3429000"/>
          </a:xfrm>
          <a:ln/>
        </p:spPr>
      </p:sp>
      <p:sp>
        <p:nvSpPr>
          <p:cNvPr id="10240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184CC3-E685-4811-B7C0-F8B387F15996}" type="slidenum">
              <a:rPr lang="en-US"/>
              <a:pPr eaLnBrk="1" hangingPunct="1"/>
              <a:t>61</a:t>
            </a:fld>
            <a:endParaRPr lang="en-US"/>
          </a:p>
        </p:txBody>
      </p:sp>
      <p:sp>
        <p:nvSpPr>
          <p:cNvPr id="1034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9933D65-2B16-4ABA-8D9C-C87F7D0DE405}" type="slidenum">
              <a:rPr lang="en-US" sz="1200">
                <a:cs typeface="Arial" charset="0"/>
              </a:rPr>
              <a:pPr algn="r" eaLnBrk="1" hangingPunct="1"/>
              <a:t>61</a:t>
            </a:fld>
            <a:endParaRPr lang="en-US" sz="1200">
              <a:cs typeface="Arial" charset="0"/>
            </a:endParaRPr>
          </a:p>
        </p:txBody>
      </p:sp>
      <p:sp>
        <p:nvSpPr>
          <p:cNvPr id="103428" name="Rectangle 2"/>
          <p:cNvSpPr>
            <a:spLocks noGrp="1" noRot="1" noChangeAspect="1" noChangeArrowheads="1" noTextEdit="1"/>
          </p:cNvSpPr>
          <p:nvPr>
            <p:ph type="sldImg"/>
          </p:nvPr>
        </p:nvSpPr>
        <p:spPr>
          <a:xfrm>
            <a:off x="1143000" y="534988"/>
            <a:ext cx="4572000" cy="3429000"/>
          </a:xfrm>
          <a:ln/>
        </p:spPr>
      </p:sp>
      <p:sp>
        <p:nvSpPr>
          <p:cNvPr id="10342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212B02-40F7-49A3-9B86-EFC7B54C3BB8}" type="slidenum">
              <a:rPr lang="en-US"/>
              <a:pPr eaLnBrk="1" hangingPunct="1"/>
              <a:t>16</a:t>
            </a:fld>
            <a:endParaRPr lang="en-US"/>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DF5A728-4A8F-40A2-91CC-7DB43471D9C4}" type="slidenum">
              <a:rPr lang="en-US" sz="1200">
                <a:cs typeface="Arial" charset="0"/>
              </a:rPr>
              <a:pPr algn="r" eaLnBrk="1" hangingPunct="1"/>
              <a:t>16</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0CC037-4BBA-48E8-900F-6BFE17070F1C}" type="slidenum">
              <a:rPr lang="en-US"/>
              <a:pPr eaLnBrk="1" hangingPunct="1"/>
              <a:t>62</a:t>
            </a:fld>
            <a:endParaRPr lang="en-US"/>
          </a:p>
        </p:txBody>
      </p:sp>
      <p:sp>
        <p:nvSpPr>
          <p:cNvPr id="1044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0A43B4A-C9FE-48AF-BD5C-6B757545E19B}" type="slidenum">
              <a:rPr lang="en-US" sz="1200">
                <a:cs typeface="Arial" charset="0"/>
              </a:rPr>
              <a:pPr algn="r" eaLnBrk="1" hangingPunct="1"/>
              <a:t>62</a:t>
            </a:fld>
            <a:endParaRPr lang="en-US" sz="1200">
              <a:cs typeface="Arial" charset="0"/>
            </a:endParaRPr>
          </a:p>
        </p:txBody>
      </p:sp>
      <p:sp>
        <p:nvSpPr>
          <p:cNvPr id="104452" name="Rectangle 2"/>
          <p:cNvSpPr>
            <a:spLocks noGrp="1" noRot="1" noChangeAspect="1" noChangeArrowheads="1" noTextEdit="1"/>
          </p:cNvSpPr>
          <p:nvPr>
            <p:ph type="sldImg"/>
          </p:nvPr>
        </p:nvSpPr>
        <p:spPr>
          <a:xfrm>
            <a:off x="1143000" y="534988"/>
            <a:ext cx="4572000" cy="3429000"/>
          </a:xfrm>
          <a:ln/>
        </p:spPr>
      </p:sp>
      <p:sp>
        <p:nvSpPr>
          <p:cNvPr id="10445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DB521F-7DBE-4702-96A9-08A916349D91}" type="slidenum">
              <a:rPr lang="en-US"/>
              <a:pPr eaLnBrk="1" hangingPunct="1"/>
              <a:t>63</a:t>
            </a:fld>
            <a:endParaRPr lang="en-US"/>
          </a:p>
        </p:txBody>
      </p:sp>
      <p:sp>
        <p:nvSpPr>
          <p:cNvPr id="1054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BC291E7-B5BF-4867-9F52-448083BF9E67}" type="slidenum">
              <a:rPr lang="en-US" sz="1200">
                <a:cs typeface="Arial" charset="0"/>
              </a:rPr>
              <a:pPr algn="r" eaLnBrk="1" hangingPunct="1"/>
              <a:t>63</a:t>
            </a:fld>
            <a:endParaRPr lang="en-US" sz="1200">
              <a:cs typeface="Arial" charset="0"/>
            </a:endParaRPr>
          </a:p>
        </p:txBody>
      </p:sp>
      <p:sp>
        <p:nvSpPr>
          <p:cNvPr id="105476" name="Rectangle 2"/>
          <p:cNvSpPr>
            <a:spLocks noGrp="1" noRot="1" noChangeAspect="1" noChangeArrowheads="1" noTextEdit="1"/>
          </p:cNvSpPr>
          <p:nvPr>
            <p:ph type="sldImg"/>
          </p:nvPr>
        </p:nvSpPr>
        <p:spPr>
          <a:xfrm>
            <a:off x="1143000" y="534988"/>
            <a:ext cx="4572000" cy="3429000"/>
          </a:xfrm>
          <a:ln/>
        </p:spPr>
      </p:sp>
      <p:sp>
        <p:nvSpPr>
          <p:cNvPr id="10547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A15938-B947-48F3-AF9B-018D57D6B484}" type="slidenum">
              <a:rPr lang="en-US"/>
              <a:pPr eaLnBrk="1" hangingPunct="1"/>
              <a:t>64</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3BC3DC-398C-447D-BFC6-A407E54796B7}" type="slidenum">
              <a:rPr lang="en-US"/>
              <a:pPr eaLnBrk="1" hangingPunct="1"/>
              <a:t>65</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41784A-5747-4200-BBD1-42733752B5FC}" type="slidenum">
              <a:rPr lang="en-US"/>
              <a:pPr eaLnBrk="1" hangingPunct="1"/>
              <a:t>66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7246CC-7316-4BEB-8ED3-8E2DEA2D01A2}" type="slidenum">
              <a:rPr lang="en-US"/>
              <a:pPr eaLnBrk="1" hangingPunct="1"/>
              <a:t>67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AB25F7-6FB9-40B9-BCBF-280ECF068804}" type="slidenum">
              <a:rPr lang="en-US"/>
              <a:pPr eaLnBrk="1" hangingPunct="1"/>
              <a:t>68</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9C71AE-EE7A-46A2-8A9B-4467F184934D}" type="slidenum">
              <a:rPr lang="en-US"/>
              <a:pPr eaLnBrk="1" hangingPunct="1"/>
              <a:t>69</a:t>
            </a:fld>
            <a:endParaRPr lang="en-US"/>
          </a:p>
        </p:txBody>
      </p:sp>
      <p:sp>
        <p:nvSpPr>
          <p:cNvPr id="1116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A89E9C-6B70-4B52-9ED4-81D2417D4A2F}" type="slidenum">
              <a:rPr lang="en-US" sz="1200">
                <a:cs typeface="Arial" charset="0"/>
              </a:rPr>
              <a:pPr algn="r" eaLnBrk="1" hangingPunct="1"/>
              <a:t>69</a:t>
            </a:fld>
            <a:endParaRPr lang="en-US" sz="1200">
              <a:cs typeface="Arial" charset="0"/>
            </a:endParaRPr>
          </a:p>
        </p:txBody>
      </p:sp>
      <p:sp>
        <p:nvSpPr>
          <p:cNvPr id="111620" name="Rectangle 2"/>
          <p:cNvSpPr>
            <a:spLocks noGrp="1" noRot="1" noChangeAspect="1" noChangeArrowheads="1" noTextEdit="1"/>
          </p:cNvSpPr>
          <p:nvPr>
            <p:ph type="sldImg"/>
          </p:nvPr>
        </p:nvSpPr>
        <p:spPr>
          <a:xfrm>
            <a:off x="1143000" y="534988"/>
            <a:ext cx="4572000" cy="3429000"/>
          </a:xfrm>
          <a:ln/>
        </p:spPr>
      </p:sp>
      <p:sp>
        <p:nvSpPr>
          <p:cNvPr id="11162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54ABA0-27C0-4B8E-8E3B-A51D2B649BEB}" type="slidenum">
              <a:rPr lang="en-US"/>
              <a:pPr eaLnBrk="1" hangingPunct="1"/>
              <a:t>70</a:t>
            </a:fld>
            <a:endParaRPr lang="en-US"/>
          </a:p>
        </p:txBody>
      </p:sp>
      <p:sp>
        <p:nvSpPr>
          <p:cNvPr id="1126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4228A36-7F27-425F-BA48-E4AC7433484B}" type="slidenum">
              <a:rPr lang="en-US" sz="1200">
                <a:cs typeface="Arial" charset="0"/>
              </a:rPr>
              <a:pPr algn="r" eaLnBrk="1" hangingPunct="1"/>
              <a:t>70</a:t>
            </a:fld>
            <a:endParaRPr lang="en-US" sz="1200">
              <a:cs typeface="Arial" charset="0"/>
            </a:endParaRPr>
          </a:p>
        </p:txBody>
      </p:sp>
      <p:sp>
        <p:nvSpPr>
          <p:cNvPr id="112644" name="Rectangle 2"/>
          <p:cNvSpPr>
            <a:spLocks noGrp="1" noRot="1" noChangeAspect="1" noChangeArrowheads="1" noTextEdit="1"/>
          </p:cNvSpPr>
          <p:nvPr>
            <p:ph type="sldImg"/>
          </p:nvPr>
        </p:nvSpPr>
        <p:spPr>
          <a:xfrm>
            <a:off x="1143000" y="534988"/>
            <a:ext cx="4572000" cy="3429000"/>
          </a:xfrm>
          <a:ln/>
        </p:spPr>
      </p:sp>
      <p:sp>
        <p:nvSpPr>
          <p:cNvPr id="11264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496ED6-A0C9-4C20-BE6A-43DCAD2DC523}" type="slidenum">
              <a:rPr lang="en-US"/>
              <a:pPr eaLnBrk="1" hangingPunct="1"/>
              <a:t>71</a:t>
            </a:fld>
            <a:endParaRPr lang="en-US"/>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7D75B55-65EE-4B01-A626-7722687BBB5A}" type="slidenum">
              <a:rPr lang="en-US" sz="1200">
                <a:cs typeface="Arial" charset="0"/>
              </a:rPr>
              <a:pPr algn="r" eaLnBrk="1" hangingPunct="1"/>
              <a:t>71</a:t>
            </a:fld>
            <a:endParaRPr lang="en-US" sz="1200">
              <a:cs typeface="Arial" charset="0"/>
            </a:endParaRPr>
          </a:p>
        </p:txBody>
      </p:sp>
      <p:sp>
        <p:nvSpPr>
          <p:cNvPr id="113668" name="Rectangle 2"/>
          <p:cNvSpPr>
            <a:spLocks noGrp="1" noRot="1" noChangeAspect="1" noChangeArrowheads="1" noTextEdit="1"/>
          </p:cNvSpPr>
          <p:nvPr>
            <p:ph type="sldImg"/>
          </p:nvPr>
        </p:nvSpPr>
        <p:spPr>
          <a:xfrm>
            <a:off x="1143000" y="534988"/>
            <a:ext cx="4572000" cy="3429000"/>
          </a:xfrm>
          <a:ln/>
        </p:spPr>
      </p:sp>
      <p:sp>
        <p:nvSpPr>
          <p:cNvPr id="11366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98955B-4FDD-4AEA-B5C8-CAD82E3504AB}" type="slidenum">
              <a:rPr lang="en-US"/>
              <a:pPr eaLnBrk="1" hangingPunct="1"/>
              <a:t>17</a:t>
            </a:fld>
            <a:endParaRPr lang="en-US"/>
          </a:p>
        </p:txBody>
      </p:sp>
      <p:sp>
        <p:nvSpPr>
          <p:cNvPr id="665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4A92C09-467E-4F2A-82EA-D769D8910A76}" type="slidenum">
              <a:rPr lang="en-US" sz="1200">
                <a:cs typeface="Arial" charset="0"/>
              </a:rPr>
              <a:pPr algn="r" eaLnBrk="1" hangingPunct="1"/>
              <a:t>17</a:t>
            </a:fld>
            <a:endParaRPr lang="en-US" sz="1200">
              <a:cs typeface="Arial" charset="0"/>
            </a:endParaRPr>
          </a:p>
        </p:txBody>
      </p:sp>
      <p:sp>
        <p:nvSpPr>
          <p:cNvPr id="66564" name="Rectangle 2"/>
          <p:cNvSpPr>
            <a:spLocks noGrp="1" noRot="1" noChangeAspect="1" noChangeArrowheads="1" noTextEdit="1"/>
          </p:cNvSpPr>
          <p:nvPr>
            <p:ph type="sldImg"/>
          </p:nvPr>
        </p:nvSpPr>
        <p:spPr>
          <a:xfrm>
            <a:off x="1143000" y="534988"/>
            <a:ext cx="4572000" cy="3429000"/>
          </a:xfrm>
          <a:ln/>
        </p:spPr>
      </p:sp>
      <p:sp>
        <p:nvSpPr>
          <p:cNvPr id="6656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A085EB-26BA-44C1-88CB-F34487F1E135}" type="slidenum">
              <a:rPr lang="en-US"/>
              <a:pPr eaLnBrk="1" hangingPunct="1"/>
              <a:t>72</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E78536-A80E-499E-8B22-D759BE22D57B}" type="slidenum">
              <a:rPr lang="en-US"/>
              <a:pPr eaLnBrk="1" hangingPunct="1"/>
              <a:t>73</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8BDB98-5F15-4F03-AD3D-2FF932FE48EB}" type="slidenum">
              <a:rPr lang="en-US"/>
              <a:pPr eaLnBrk="1" hangingPunct="1"/>
              <a:t>18</a:t>
            </a:fld>
            <a:endParaRPr lang="en-US"/>
          </a:p>
        </p:txBody>
      </p:sp>
      <p:sp>
        <p:nvSpPr>
          <p:cNvPr id="675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FC4ACB9-D445-410A-9174-B1EE4403AAA1}" type="slidenum">
              <a:rPr lang="en-US" sz="1200">
                <a:cs typeface="Arial" charset="0"/>
              </a:rPr>
              <a:pPr algn="r" eaLnBrk="1" hangingPunct="1"/>
              <a:t>18</a:t>
            </a:fld>
            <a:endParaRPr lang="en-US" sz="1200">
              <a:cs typeface="Arial" charset="0"/>
            </a:endParaRPr>
          </a:p>
        </p:txBody>
      </p:sp>
      <p:sp>
        <p:nvSpPr>
          <p:cNvPr id="67588" name="Rectangle 2"/>
          <p:cNvSpPr>
            <a:spLocks noGrp="1" noRot="1" noChangeAspect="1" noChangeArrowheads="1" noTextEdit="1"/>
          </p:cNvSpPr>
          <p:nvPr>
            <p:ph type="sldImg"/>
          </p:nvPr>
        </p:nvSpPr>
        <p:spPr>
          <a:xfrm>
            <a:off x="1143000" y="534988"/>
            <a:ext cx="4572000" cy="3429000"/>
          </a:xfrm>
          <a:ln/>
        </p:spPr>
      </p:sp>
      <p:sp>
        <p:nvSpPr>
          <p:cNvPr id="6758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3F2EAD-6F68-43AE-9B63-74E8FD7C41CE}" type="slidenum">
              <a:rPr lang="en-US"/>
              <a:pPr eaLnBrk="1" hangingPunct="1"/>
              <a:t>19</a:t>
            </a:fld>
            <a:endParaRPr lang="en-US"/>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A01412F-5407-48A4-9EBB-7B08C8EFDA40}" type="slidenum">
              <a:rPr lang="en-US" sz="1200">
                <a:cs typeface="Arial" charset="0"/>
              </a:rPr>
              <a:pPr algn="r" eaLnBrk="1" hangingPunct="1"/>
              <a:t>19</a:t>
            </a:fld>
            <a:endParaRPr lang="en-US" sz="1200">
              <a:cs typeface="Arial" charset="0"/>
            </a:endParaRPr>
          </a:p>
        </p:txBody>
      </p:sp>
      <p:sp>
        <p:nvSpPr>
          <p:cNvPr id="68612" name="Rectangle 2"/>
          <p:cNvSpPr>
            <a:spLocks noGrp="1" noRot="1" noChangeAspect="1" noChangeArrowheads="1" noTextEdit="1"/>
          </p:cNvSpPr>
          <p:nvPr>
            <p:ph type="sldImg"/>
          </p:nvPr>
        </p:nvSpPr>
        <p:spPr>
          <a:xfrm>
            <a:off x="1143000" y="534988"/>
            <a:ext cx="4572000" cy="3429000"/>
          </a:xfrm>
          <a:ln/>
        </p:spPr>
      </p:sp>
      <p:sp>
        <p:nvSpPr>
          <p:cNvPr id="6861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9B7C12-BEA2-45BA-BB1B-2206D798952A}" type="slidenum">
              <a:rPr lang="en-US"/>
              <a:pPr eaLnBrk="1" hangingPunct="1"/>
              <a:t>20</a:t>
            </a:fld>
            <a:endParaRPr lang="en-US"/>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CE2B81D-2DBC-4E4F-82C4-9B120995927E}" type="slidenum">
              <a:rPr lang="en-US" sz="1200">
                <a:cs typeface="Arial" charset="0"/>
              </a:rPr>
              <a:pPr algn="r" eaLnBrk="1" hangingPunct="1"/>
              <a:t>20</a:t>
            </a:fld>
            <a:endParaRPr lang="en-US" sz="1200">
              <a:cs typeface="Arial" charset="0"/>
            </a:endParaRPr>
          </a:p>
        </p:txBody>
      </p:sp>
      <p:sp>
        <p:nvSpPr>
          <p:cNvPr id="69636" name="Rectangle 2"/>
          <p:cNvSpPr>
            <a:spLocks noGrp="1" noRot="1" noChangeAspect="1" noChangeArrowheads="1" noTextEdit="1"/>
          </p:cNvSpPr>
          <p:nvPr>
            <p:ph type="sldImg"/>
          </p:nvPr>
        </p:nvSpPr>
        <p:spPr>
          <a:xfrm>
            <a:off x="1143000" y="534988"/>
            <a:ext cx="4572000" cy="3429000"/>
          </a:xfrm>
          <a:ln/>
        </p:spPr>
      </p:sp>
      <p:sp>
        <p:nvSpPr>
          <p:cNvPr id="6963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259CD4-35F7-4CEF-8BB0-63F5AD8C9CE2}" type="slidenum">
              <a:rPr lang="en-US"/>
              <a:pPr eaLnBrk="1" hangingPunct="1"/>
              <a:t>21</a:t>
            </a:fld>
            <a:endParaRPr lang="en-US"/>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678B7D6-662E-4517-9139-290F30CC3FF0}" type="slidenum">
              <a:rPr lang="en-US" sz="1200">
                <a:cs typeface="Arial" charset="0"/>
              </a:rPr>
              <a:pPr algn="r" eaLnBrk="1" hangingPunct="1"/>
              <a:t>21</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2AC2B-B384-4818-A318-B34B641DA192}"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259053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784A5-F196-4BEC-83EE-801B425F6DFC}"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295428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1CD10-66F8-47FD-B59E-BCBED90CC98C}"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379305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F5CFAB-4384-4BCE-9C5C-E14965510664}"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67732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C1799-2B8B-47ED-80A0-1E0BBB14F01B}" type="datetime1">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283140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3364A2-77A0-4F26-864A-7A94E7128DFB}" type="datetime1">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338877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B80A8-DA54-4319-910D-8FED0F30D878}" type="datetime1">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45844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ADF0B-6298-4360-BD59-514415674747}" type="datetime1">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397820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A39CF-EBB5-4FAD-BA1C-0D6E652E549A}" type="datetime1">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88262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D2D853-BA37-41D4-B597-01B2FB15B632}" type="datetime1">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1968729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B34A4D-131E-46B7-8460-899A3C4666C7}" type="datetime1">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57FC0-C782-452F-B05B-E468C7F98286}" type="slidenum">
              <a:rPr lang="en-US" smtClean="0"/>
              <a:pPr/>
              <a:t>‹#›</a:t>
            </a:fld>
            <a:endParaRPr lang="en-US"/>
          </a:p>
        </p:txBody>
      </p:sp>
    </p:spTree>
    <p:extLst>
      <p:ext uri="{BB962C8B-B14F-4D97-AF65-F5344CB8AC3E}">
        <p14:creationId xmlns:p14="http://schemas.microsoft.com/office/powerpoint/2010/main" val="250076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C9A9C-360C-4B94-B0F9-1AADA84BE5B3}" type="datetime1">
              <a:rPr lang="en-US" smtClean="0"/>
              <a:pPr/>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57FC0-C782-452F-B05B-E468C7F98286}" type="slidenum">
              <a:rPr lang="en-US" smtClean="0"/>
              <a:pPr/>
              <a:t>‹#›</a:t>
            </a:fld>
            <a:endParaRPr lang="en-US"/>
          </a:p>
        </p:txBody>
      </p:sp>
    </p:spTree>
    <p:extLst>
      <p:ext uri="{BB962C8B-B14F-4D97-AF65-F5344CB8AC3E}">
        <p14:creationId xmlns:p14="http://schemas.microsoft.com/office/powerpoint/2010/main" val="198667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Ben_Bernanke_official_portrait.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en.wikipedia.org/wiki/File:Alan_Greenspan_color_photo_portrait.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2NJnL10vZ1Y"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Program%20Files/TurningPoint/2003/Questions.html" TargetMode="Externa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4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2010/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2010/Program%20Files/TurningPoint/2003/Question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jPv9k5fuG9Q"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youtube.com/watch?v=K0kN_CZWw9U&amp;playnext=1&amp;list=PL551D6928B1E6F09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Program%20Files/TurningPoint/2003/Questions.html" TargetMode="External"/><Relationship Id="rId5" Type="http://schemas.openxmlformats.org/officeDocument/2006/relationships/image" Target="../media/image17.emf"/><Relationship Id="rId4" Type="http://schemas.openxmlformats.org/officeDocument/2006/relationships/oleObject" Target="../embeddings/Microsoft_Excel_97-2003_Worksheet2.xls"/></Relationships>
</file>

<file path=ppt/slides/_rels/slide5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Program%20Files/TurningPoint/2003/Questions.html" TargetMode="External"/><Relationship Id="rId5" Type="http://schemas.openxmlformats.org/officeDocument/2006/relationships/image" Target="../media/image18.png"/><Relationship Id="rId4" Type="http://schemas.openxmlformats.org/officeDocument/2006/relationships/oleObject" Target="../embeddings/Microsoft_Excel_97-2003_Worksheet3.xls"/></Relationships>
</file>

<file path=ppt/slides/_rels/slide6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2010/Program%20Files/TurningPoint/2003/Questions.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304800" y="1828800"/>
            <a:ext cx="8534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7200"/>
              <a:t>Money and Inflation     </a:t>
            </a:r>
          </a:p>
        </p:txBody>
      </p:sp>
      <p:sp>
        <p:nvSpPr>
          <p:cNvPr id="2" name="Slide Number Placeholder 1"/>
          <p:cNvSpPr>
            <a:spLocks noGrp="1"/>
          </p:cNvSpPr>
          <p:nvPr>
            <p:ph type="sldNum" sz="quarter" idx="12"/>
          </p:nvPr>
        </p:nvSpPr>
        <p:spPr/>
        <p:txBody>
          <a:bodyPr/>
          <a:lstStyle/>
          <a:p>
            <a:fld id="{70657FC0-C782-452F-B05B-E468C7F98286}" type="slidenum">
              <a:rPr lang="en-US" smtClean="0"/>
              <a:pPr/>
              <a:t>1</a:t>
            </a:fld>
            <a:endParaRPr lang="en-US"/>
          </a:p>
        </p:txBody>
      </p:sp>
    </p:spTree>
    <p:extLst>
      <p:ext uri="{BB962C8B-B14F-4D97-AF65-F5344CB8AC3E}">
        <p14:creationId xmlns:p14="http://schemas.microsoft.com/office/powerpoint/2010/main" val="415371161"/>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0" y="0"/>
            <a:ext cx="9144000" cy="838200"/>
          </a:xfrm>
        </p:spPr>
        <p:txBody>
          <a:bodyPr/>
          <a:lstStyle/>
          <a:p>
            <a:r>
              <a:rPr lang="en-US" sz="2800" b="1" smtClean="0"/>
              <a:t>2. The Fed and the Banks: Creators of Money</a:t>
            </a:r>
          </a:p>
        </p:txBody>
      </p:sp>
      <p:sp>
        <p:nvSpPr>
          <p:cNvPr id="11269" name="Rectangle 3"/>
          <p:cNvSpPr>
            <a:spLocks noGrp="1" noChangeArrowheads="1"/>
          </p:cNvSpPr>
          <p:nvPr>
            <p:ph type="body" idx="1"/>
          </p:nvPr>
        </p:nvSpPr>
        <p:spPr bwMode="auto">
          <a:xfrm>
            <a:off x="685800" y="762000"/>
            <a:ext cx="7772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2b. The Federal Reserve System is structured under the Federal Reserve Act of1913.</a:t>
            </a:r>
          </a:p>
          <a:p>
            <a:r>
              <a:rPr lang="en-US" sz="2800" dirty="0" smtClean="0"/>
              <a:t>2b.1 Under this act, the overall supervision of the Fed rests with a seven-person Board of Governors, appointed for fourteen-year terms. A chairman is appointed by the president for a four-year term that is renewable; most chairmen serve more than four years. The board is responsible for monetary policy as well as the regulation and supervision of certain aspects of banking.</a:t>
            </a:r>
          </a:p>
        </p:txBody>
      </p:sp>
      <p:sp>
        <p:nvSpPr>
          <p:cNvPr id="2" name="Slide Number Placeholder 1"/>
          <p:cNvSpPr>
            <a:spLocks noGrp="1"/>
          </p:cNvSpPr>
          <p:nvPr>
            <p:ph type="sldNum" sz="quarter" idx="12"/>
          </p:nvPr>
        </p:nvSpPr>
        <p:spPr/>
        <p:txBody>
          <a:bodyPr/>
          <a:lstStyle/>
          <a:p>
            <a:fld id="{70657FC0-C782-452F-B05B-E468C7F98286}" type="slidenum">
              <a:rPr lang="en-US" smtClean="0"/>
              <a:pPr/>
              <a:t>10</a:t>
            </a:fld>
            <a:endParaRPr lang="en-US"/>
          </a:p>
        </p:txBody>
      </p:sp>
    </p:spTree>
    <p:extLst>
      <p:ext uri="{BB962C8B-B14F-4D97-AF65-F5344CB8AC3E}">
        <p14:creationId xmlns:p14="http://schemas.microsoft.com/office/powerpoint/2010/main" val="4131269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en-US" sz="2800" b="1" smtClean="0"/>
              <a:t>2. The Fed and the Banks: Creators of Money</a:t>
            </a:r>
          </a:p>
        </p:txBody>
      </p:sp>
      <p:sp>
        <p:nvSpPr>
          <p:cNvPr id="12293" name="Rectangle 3"/>
          <p:cNvSpPr>
            <a:spLocks noGrp="1" noChangeArrowheads="1"/>
          </p:cNvSpPr>
          <p:nvPr>
            <p:ph type="body" idx="1"/>
          </p:nvPr>
        </p:nvSpPr>
        <p:spPr bwMode="auto">
          <a:xfrm>
            <a:off x="685800" y="1066800"/>
            <a:ext cx="77724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mtClean="0"/>
              <a:t>2b.2 The twelve district banks carry out a number of tasks related to the money supply process, banking regulation and supervision, and the analysis of economic conditions in their region. In addition the presidents of the district banks participate in the formulation of monetary policy. The geographical distribution of Fed districts is given in Figure 22.2.</a:t>
            </a:r>
            <a:br>
              <a:rPr lang="en-US" smtClean="0"/>
            </a:br>
            <a:r>
              <a:rPr lang="en-US" smtClean="0"/>
              <a:t/>
            </a:r>
            <a:br>
              <a:rPr lang="en-US" smtClean="0"/>
            </a:br>
            <a:endParaRPr lang="en-US" smtClean="0"/>
          </a:p>
        </p:txBody>
      </p:sp>
      <p:sp>
        <p:nvSpPr>
          <p:cNvPr id="2" name="Slide Number Placeholder 1"/>
          <p:cNvSpPr>
            <a:spLocks noGrp="1"/>
          </p:cNvSpPr>
          <p:nvPr>
            <p:ph type="sldNum" sz="quarter" idx="12"/>
          </p:nvPr>
        </p:nvSpPr>
        <p:spPr/>
        <p:txBody>
          <a:bodyPr/>
          <a:lstStyle/>
          <a:p>
            <a:fld id="{70657FC0-C782-452F-B05B-E468C7F98286}" type="slidenum">
              <a:rPr lang="en-US" smtClean="0"/>
              <a:pPr/>
              <a:t>11</a:t>
            </a:fld>
            <a:endParaRPr lang="en-US"/>
          </a:p>
        </p:txBody>
      </p:sp>
    </p:spTree>
    <p:extLst>
      <p:ext uri="{BB962C8B-B14F-4D97-AF65-F5344CB8AC3E}">
        <p14:creationId xmlns:p14="http://schemas.microsoft.com/office/powerpoint/2010/main" val="773349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0" y="0"/>
            <a:ext cx="9144000" cy="914400"/>
          </a:xfrm>
        </p:spPr>
        <p:txBody>
          <a:bodyPr>
            <a:normAutofit fontScale="90000"/>
          </a:bodyPr>
          <a:lstStyle/>
          <a:p>
            <a:r>
              <a:rPr lang="en-US" smtClean="0"/>
              <a:t>Figure 22.2 </a:t>
            </a:r>
            <a:br>
              <a:rPr lang="en-US" smtClean="0"/>
            </a:br>
            <a:r>
              <a:rPr lang="en-US" smtClean="0"/>
              <a:t>The Twelve Districts of the Fed        </a:t>
            </a:r>
          </a:p>
        </p:txBody>
      </p:sp>
      <p:pic>
        <p:nvPicPr>
          <p:cNvPr id="13317" name="Picture 4" descr="F:\W22_02.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86106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0657FC0-C782-452F-B05B-E468C7F98286}" type="slidenum">
              <a:rPr lang="en-US" smtClean="0"/>
              <a:pPr/>
              <a:t>12</a:t>
            </a:fld>
            <a:endParaRPr lang="en-US"/>
          </a:p>
        </p:txBody>
      </p:sp>
    </p:spTree>
    <p:extLst>
      <p:ext uri="{BB962C8B-B14F-4D97-AF65-F5344CB8AC3E}">
        <p14:creationId xmlns:p14="http://schemas.microsoft.com/office/powerpoint/2010/main" val="4290758740"/>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sz="2800" b="1" smtClean="0"/>
              <a:t>2. The Fed and the Banks: Creators of Money</a:t>
            </a:r>
          </a:p>
        </p:txBody>
      </p:sp>
      <p:sp>
        <p:nvSpPr>
          <p:cNvPr id="14341" name="Rectangle 3"/>
          <p:cNvSpPr>
            <a:spLocks noGrp="1" noChangeArrowheads="1"/>
          </p:cNvSpPr>
          <p:nvPr>
            <p:ph type="body" idx="1"/>
          </p:nvPr>
        </p:nvSpPr>
        <p:spPr bwMode="auto">
          <a:xfrm>
            <a:off x="685800" y="1295400"/>
            <a:ext cx="77724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sz="2800" dirty="0" smtClean="0"/>
              <a:t>2b.3 The Federal Open Market Committee (FOMC) consists of the seven governors and twelve district bank presidents, five of whom have votes on the committee. The chairman is the most powerful member of the FOMC, and his influence is so extensive that he is viewed by many as the second most powerful person in America. The relationship among the board, the district banks, and the FOMC is summarized in Figure 22.3.</a:t>
            </a:r>
            <a:br>
              <a:rPr lang="en-US" sz="2800" dirty="0" smtClean="0"/>
            </a:br>
            <a:r>
              <a:rPr lang="en-US" sz="2800" dirty="0" smtClean="0"/>
              <a:t/>
            </a:r>
            <a:br>
              <a:rPr lang="en-US" sz="2800" dirty="0" smtClean="0"/>
            </a:br>
            <a:endParaRPr lang="en-US" sz="2800" dirty="0" smtClean="0"/>
          </a:p>
        </p:txBody>
      </p:sp>
      <p:sp>
        <p:nvSpPr>
          <p:cNvPr id="2" name="Slide Number Placeholder 1"/>
          <p:cNvSpPr>
            <a:spLocks noGrp="1"/>
          </p:cNvSpPr>
          <p:nvPr>
            <p:ph type="sldNum" sz="quarter" idx="12"/>
          </p:nvPr>
        </p:nvSpPr>
        <p:spPr/>
        <p:txBody>
          <a:bodyPr/>
          <a:lstStyle/>
          <a:p>
            <a:fld id="{70657FC0-C782-452F-B05B-E468C7F98286}" type="slidenum">
              <a:rPr lang="en-US" smtClean="0"/>
              <a:pPr/>
              <a:t>13</a:t>
            </a:fld>
            <a:endParaRPr lang="en-US"/>
          </a:p>
        </p:txBody>
      </p:sp>
    </p:spTree>
    <p:extLst>
      <p:ext uri="{BB962C8B-B14F-4D97-AF65-F5344CB8AC3E}">
        <p14:creationId xmlns:p14="http://schemas.microsoft.com/office/powerpoint/2010/main" val="554382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Chairman of the Federal Reserve System </a:t>
            </a:r>
            <a:endParaRPr lang="en-US" dirty="0"/>
          </a:p>
        </p:txBody>
      </p:sp>
      <p:pic>
        <p:nvPicPr>
          <p:cNvPr id="18434" name="Picture 2" descr="Ben Bernanke official portrait.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3100" y="3271837"/>
            <a:ext cx="2095500" cy="2619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3600" y="2020669"/>
            <a:ext cx="2286000" cy="646331"/>
          </a:xfrm>
          <a:prstGeom prst="rect">
            <a:avLst/>
          </a:prstGeom>
        </p:spPr>
        <p:txBody>
          <a:bodyPr wrap="square">
            <a:spAutoFit/>
          </a:bodyPr>
          <a:lstStyle/>
          <a:p>
            <a:r>
              <a:rPr lang="en-US" b="1" dirty="0" smtClean="0">
                <a:effectLst/>
              </a:rPr>
              <a:t>Ben Bernanke</a:t>
            </a:r>
            <a:endParaRPr lang="en-US" dirty="0" smtClean="0">
              <a:effectLst/>
            </a:endParaRPr>
          </a:p>
          <a:p>
            <a:r>
              <a:rPr lang="en-US" dirty="0" smtClean="0"/>
              <a:t>Incumbent since 2006</a:t>
            </a:r>
            <a:endParaRPr lang="en-US" dirty="0"/>
          </a:p>
        </p:txBody>
      </p:sp>
      <p:sp>
        <p:nvSpPr>
          <p:cNvPr id="5" name="Rectangle 4"/>
          <p:cNvSpPr/>
          <p:nvPr/>
        </p:nvSpPr>
        <p:spPr>
          <a:xfrm>
            <a:off x="609600" y="2159168"/>
            <a:ext cx="3511089" cy="646331"/>
          </a:xfrm>
          <a:prstGeom prst="rect">
            <a:avLst/>
          </a:prstGeom>
        </p:spPr>
        <p:txBody>
          <a:bodyPr wrap="none">
            <a:spAutoFit/>
          </a:bodyPr>
          <a:lstStyle/>
          <a:p>
            <a:r>
              <a:rPr lang="en-US" dirty="0" smtClean="0">
                <a:effectLst/>
              </a:rPr>
              <a:t>August 11, 1987 – January 31, 2006</a:t>
            </a:r>
          </a:p>
          <a:p>
            <a:r>
              <a:rPr lang="en-US" dirty="0" smtClean="0"/>
              <a:t>Alan Greenspan</a:t>
            </a:r>
            <a:endParaRPr lang="en-US" dirty="0"/>
          </a:p>
        </p:txBody>
      </p:sp>
      <p:pic>
        <p:nvPicPr>
          <p:cNvPr id="18436" name="Picture 4" descr="Alan Greenspan color photo portrait.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3325" y="3200400"/>
            <a:ext cx="2095500" cy="276225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70657FC0-C782-452F-B05B-E468C7F98286}" type="slidenum">
              <a:rPr lang="en-US" smtClean="0"/>
              <a:pPr/>
              <a:t>14</a:t>
            </a:fld>
            <a:endParaRPr lang="en-US"/>
          </a:p>
        </p:txBody>
      </p:sp>
    </p:spTree>
    <p:extLst>
      <p:ext uri="{BB962C8B-B14F-4D97-AF65-F5344CB8AC3E}">
        <p14:creationId xmlns:p14="http://schemas.microsoft.com/office/powerpoint/2010/main" val="605352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152400" y="304800"/>
            <a:ext cx="9144000" cy="609600"/>
          </a:xfrm>
        </p:spPr>
        <p:txBody>
          <a:bodyPr>
            <a:normAutofit fontScale="90000"/>
          </a:bodyPr>
          <a:lstStyle/>
          <a:p>
            <a:r>
              <a:rPr lang="en-US" dirty="0" smtClean="0"/>
              <a:t>Figure 22.3</a:t>
            </a:r>
            <a:br>
              <a:rPr lang="en-US" dirty="0" smtClean="0"/>
            </a:br>
            <a:r>
              <a:rPr lang="en-US" dirty="0" smtClean="0"/>
              <a:t>The Structure of the Fed                   </a:t>
            </a:r>
          </a:p>
        </p:txBody>
      </p:sp>
      <p:pic>
        <p:nvPicPr>
          <p:cNvPr id="15365" name="Picture 3" descr="F:\W22_03.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143000"/>
            <a:ext cx="7620000"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0657FC0-C782-452F-B05B-E468C7F98286}" type="slidenum">
              <a:rPr lang="en-US" smtClean="0"/>
              <a:pPr/>
              <a:t>15</a:t>
            </a:fld>
            <a:endParaRPr lang="en-US"/>
          </a:p>
        </p:txBody>
      </p:sp>
    </p:spTree>
    <p:extLst>
      <p:ext uri="{BB962C8B-B14F-4D97-AF65-F5344CB8AC3E}">
        <p14:creationId xmlns:p14="http://schemas.microsoft.com/office/powerpoint/2010/main" val="1981177049"/>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idx="4294967295"/>
          </p:nvPr>
        </p:nvSpPr>
        <p:spPr>
          <a:xfrm>
            <a:off x="0" y="1331913"/>
            <a:ext cx="8410575" cy="1565275"/>
          </a:xfrm>
        </p:spPr>
        <p:txBody>
          <a:bodyPr/>
          <a:lstStyle/>
          <a:p>
            <a:pPr eaLnBrk="1" hangingPunct="1"/>
            <a:r>
              <a:rPr lang="en-US" dirty="0" smtClean="0"/>
              <a:t>(1) The Classical Theory of Inflation</a:t>
            </a:r>
          </a:p>
        </p:txBody>
      </p:sp>
      <p:sp>
        <p:nvSpPr>
          <p:cNvPr id="8197"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16</a:t>
            </a:fld>
            <a:endParaRPr lang="en-US"/>
          </a:p>
        </p:txBody>
      </p:sp>
    </p:spTree>
    <p:extLst>
      <p:ext uri="{BB962C8B-B14F-4D97-AF65-F5344CB8AC3E}">
        <p14:creationId xmlns:p14="http://schemas.microsoft.com/office/powerpoint/2010/main" val="100257429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The Value of Money</a:t>
            </a:r>
          </a:p>
        </p:txBody>
      </p:sp>
      <p:sp>
        <p:nvSpPr>
          <p:cNvPr id="9221" name="Rectangle 3"/>
          <p:cNvSpPr>
            <a:spLocks noGrp="1" noChangeArrowheads="1"/>
          </p:cNvSpPr>
          <p:nvPr>
            <p:ph type="body" idx="4294967295"/>
          </p:nvPr>
        </p:nvSpPr>
        <p:spPr>
          <a:xfrm>
            <a:off x="0" y="1001713"/>
            <a:ext cx="8229600" cy="5421312"/>
          </a:xfrm>
        </p:spPr>
        <p:txBody>
          <a:bodyPr/>
          <a:lstStyle/>
          <a:p>
            <a:pPr eaLnBrk="1" hangingPunct="1"/>
            <a:r>
              <a:rPr lang="en-US" sz="2700" b="1" i="1" dirty="0" smtClean="0"/>
              <a:t>P</a:t>
            </a:r>
            <a:r>
              <a:rPr lang="en-US" sz="2700" dirty="0" smtClean="0"/>
              <a:t> = the price level </a:t>
            </a:r>
            <a:br>
              <a:rPr lang="en-US" sz="2700" dirty="0" smtClean="0"/>
            </a:br>
            <a:r>
              <a:rPr lang="en-US" sz="2700" dirty="0" smtClean="0"/>
              <a:t>(</a:t>
            </a:r>
            <a:r>
              <a:rPr lang="en-US" sz="2700" i="1" dirty="0" smtClean="0"/>
              <a:t>e.g.</a:t>
            </a:r>
            <a:r>
              <a:rPr lang="en-US" sz="2700" dirty="0" smtClean="0"/>
              <a:t>, the CPI or GDP deflator)</a:t>
            </a:r>
          </a:p>
          <a:p>
            <a:pPr eaLnBrk="1" hangingPunct="1">
              <a:spcBef>
                <a:spcPct val="20000"/>
              </a:spcBef>
              <a:buFont typeface="Wingdings" pitchFamily="2" charset="2"/>
              <a:buNone/>
            </a:pPr>
            <a:r>
              <a:rPr lang="en-US" sz="2700" b="1" i="1" dirty="0" smtClean="0"/>
              <a:t>	P</a:t>
            </a:r>
            <a:r>
              <a:rPr lang="en-US" sz="2700" dirty="0" smtClean="0"/>
              <a:t> is the price of a basket of goods, measured in money.   </a:t>
            </a:r>
          </a:p>
          <a:p>
            <a:pPr eaLnBrk="1" hangingPunct="1"/>
            <a:r>
              <a:rPr lang="en-US" sz="2700" dirty="0" smtClean="0"/>
              <a:t>1/</a:t>
            </a:r>
            <a:r>
              <a:rPr lang="en-US" sz="2700" b="1" i="1" dirty="0" smtClean="0"/>
              <a:t>P</a:t>
            </a:r>
            <a:r>
              <a:rPr lang="en-US" sz="2700" dirty="0" smtClean="0"/>
              <a:t> is the value of $1, measured in goods.</a:t>
            </a:r>
          </a:p>
          <a:p>
            <a:pPr eaLnBrk="1" hangingPunct="1"/>
            <a:r>
              <a:rPr lang="en-US" sz="2700" dirty="0" smtClean="0"/>
              <a:t>Example:  basket contains one candy bar.</a:t>
            </a:r>
          </a:p>
          <a:p>
            <a:pPr lvl="1" eaLnBrk="1" hangingPunct="1"/>
            <a:r>
              <a:rPr lang="en-US" dirty="0" smtClean="0"/>
              <a:t>If </a:t>
            </a:r>
            <a:r>
              <a:rPr lang="en-US" b="1" i="1" dirty="0" smtClean="0"/>
              <a:t>P</a:t>
            </a:r>
            <a:r>
              <a:rPr lang="en-US" dirty="0" smtClean="0"/>
              <a:t> = $2, value of $1 is 1/2 candy bar</a:t>
            </a:r>
          </a:p>
          <a:p>
            <a:pPr lvl="1" eaLnBrk="1" hangingPunct="1"/>
            <a:r>
              <a:rPr lang="en-US" dirty="0" smtClean="0"/>
              <a:t>If </a:t>
            </a:r>
            <a:r>
              <a:rPr lang="en-US" b="1" i="1" dirty="0" smtClean="0"/>
              <a:t>P</a:t>
            </a:r>
            <a:r>
              <a:rPr lang="en-US" dirty="0" smtClean="0"/>
              <a:t> = $3, value of $1 is 1/3 candy bar</a:t>
            </a:r>
          </a:p>
          <a:p>
            <a:pPr eaLnBrk="1" hangingPunct="1"/>
            <a:r>
              <a:rPr lang="en-US" sz="2700" dirty="0" smtClean="0"/>
              <a:t>Inflation drives up prices and drives down the value of money. </a:t>
            </a:r>
          </a:p>
        </p:txBody>
      </p:sp>
      <p:sp>
        <p:nvSpPr>
          <p:cNvPr id="922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17</a:t>
            </a:fld>
            <a:endParaRPr lang="en-US"/>
          </a:p>
        </p:txBody>
      </p:sp>
    </p:spTree>
    <p:extLst>
      <p:ext uri="{BB962C8B-B14F-4D97-AF65-F5344CB8AC3E}">
        <p14:creationId xmlns:p14="http://schemas.microsoft.com/office/powerpoint/2010/main" val="7852901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wipe(left)">
                                      <p:cBhvr>
                                        <p:cTn id="7" dur="500"/>
                                        <p:tgtEl>
                                          <p:spTgt spid="92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wipe(left)">
                                      <p:cBhvr>
                                        <p:cTn id="12" dur="500"/>
                                        <p:tgtEl>
                                          <p:spTgt spid="92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wipe(left)">
                                      <p:cBhvr>
                                        <p:cTn id="17" dur="500"/>
                                        <p:tgtEl>
                                          <p:spTgt spid="92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1">
                                            <p:txEl>
                                              <p:pRg st="3" end="3"/>
                                            </p:txEl>
                                          </p:spTgt>
                                        </p:tgtEl>
                                        <p:attrNameLst>
                                          <p:attrName>style.visibility</p:attrName>
                                        </p:attrNameLst>
                                      </p:cBhvr>
                                      <p:to>
                                        <p:strVal val="visible"/>
                                      </p:to>
                                    </p:set>
                                    <p:animEffect transition="in" filter="wipe(left)">
                                      <p:cBhvr>
                                        <p:cTn id="22" dur="500"/>
                                        <p:tgtEl>
                                          <p:spTgt spid="92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21">
                                            <p:txEl>
                                              <p:pRg st="4" end="4"/>
                                            </p:txEl>
                                          </p:spTgt>
                                        </p:tgtEl>
                                        <p:attrNameLst>
                                          <p:attrName>style.visibility</p:attrName>
                                        </p:attrNameLst>
                                      </p:cBhvr>
                                      <p:to>
                                        <p:strVal val="visible"/>
                                      </p:to>
                                    </p:set>
                                    <p:animEffect transition="in" filter="wipe(left)">
                                      <p:cBhvr>
                                        <p:cTn id="27" dur="500"/>
                                        <p:tgtEl>
                                          <p:spTgt spid="92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21">
                                            <p:txEl>
                                              <p:pRg st="5" end="5"/>
                                            </p:txEl>
                                          </p:spTgt>
                                        </p:tgtEl>
                                        <p:attrNameLst>
                                          <p:attrName>style.visibility</p:attrName>
                                        </p:attrNameLst>
                                      </p:cBhvr>
                                      <p:to>
                                        <p:strVal val="visible"/>
                                      </p:to>
                                    </p:set>
                                    <p:animEffect transition="in" filter="wipe(left)">
                                      <p:cBhvr>
                                        <p:cTn id="32" dur="500"/>
                                        <p:tgtEl>
                                          <p:spTgt spid="922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21">
                                            <p:txEl>
                                              <p:pRg st="6" end="6"/>
                                            </p:txEl>
                                          </p:spTgt>
                                        </p:tgtEl>
                                        <p:attrNameLst>
                                          <p:attrName>style.visibility</p:attrName>
                                        </p:attrNameLst>
                                      </p:cBhvr>
                                      <p:to>
                                        <p:strVal val="visible"/>
                                      </p:to>
                                    </p:set>
                                    <p:animEffect transition="in" filter="wipe(left)">
                                      <p:cBhvr>
                                        <p:cTn id="37" dur="500"/>
                                        <p:tgtEl>
                                          <p:spTgt spid="92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bldLvl="4"/>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The Quantity Theory of Money</a:t>
            </a:r>
          </a:p>
        </p:txBody>
      </p:sp>
      <p:sp>
        <p:nvSpPr>
          <p:cNvPr id="10245" name="Rectangle 3"/>
          <p:cNvSpPr>
            <a:spLocks noGrp="1" noChangeArrowheads="1"/>
          </p:cNvSpPr>
          <p:nvPr>
            <p:ph type="body" idx="4294967295"/>
          </p:nvPr>
        </p:nvSpPr>
        <p:spPr>
          <a:xfrm>
            <a:off x="0" y="1008063"/>
            <a:ext cx="8313738" cy="5118100"/>
          </a:xfrm>
        </p:spPr>
        <p:txBody>
          <a:bodyPr/>
          <a:lstStyle/>
          <a:p>
            <a:pPr marL="344488" indent="-344488" eaLnBrk="1" hangingPunct="1"/>
            <a:r>
              <a:rPr lang="en-US" sz="2700" smtClean="0"/>
              <a:t>Developed by 18</a:t>
            </a:r>
            <a:r>
              <a:rPr lang="en-US" sz="2700" baseline="30000" smtClean="0"/>
              <a:t>th</a:t>
            </a:r>
            <a:r>
              <a:rPr lang="en-US" sz="2700" smtClean="0"/>
              <a:t> century philosopher </a:t>
            </a:r>
            <a:br>
              <a:rPr lang="en-US" sz="2700" smtClean="0"/>
            </a:br>
            <a:r>
              <a:rPr lang="en-US" sz="2700" smtClean="0"/>
              <a:t>David Hume and the classical economists</a:t>
            </a:r>
          </a:p>
          <a:p>
            <a:pPr marL="344488" indent="-344488" eaLnBrk="1" hangingPunct="1"/>
            <a:r>
              <a:rPr lang="en-US" sz="2700" smtClean="0"/>
              <a:t>Advocated more recently by Milton Friedman </a:t>
            </a:r>
          </a:p>
          <a:p>
            <a:pPr marL="344488" indent="-344488" eaLnBrk="1" hangingPunct="1"/>
            <a:r>
              <a:rPr lang="en-US" sz="2700" smtClean="0"/>
              <a:t>Asserts that the quantity of money determines the value of money </a:t>
            </a:r>
          </a:p>
          <a:p>
            <a:pPr marL="344488" indent="-344488" eaLnBrk="1" hangingPunct="1"/>
            <a:r>
              <a:rPr lang="en-US" sz="2700" smtClean="0"/>
              <a:t>We study this theory using two approaches:</a:t>
            </a:r>
          </a:p>
          <a:p>
            <a:pPr marL="855663" lvl="1" indent="-396875" eaLnBrk="1" hangingPunct="1">
              <a:buSzPct val="90000"/>
              <a:buFontTx/>
              <a:buAutoNum type="arabicPeriod"/>
            </a:pPr>
            <a:r>
              <a:rPr lang="en-US" smtClean="0"/>
              <a:t>A supply-demand diagram </a:t>
            </a:r>
          </a:p>
          <a:p>
            <a:pPr marL="855663" lvl="1" indent="-396875" eaLnBrk="1" hangingPunct="1">
              <a:buSzPct val="90000"/>
              <a:buFontTx/>
              <a:buAutoNum type="arabicPeriod"/>
            </a:pPr>
            <a:r>
              <a:rPr lang="en-US" smtClean="0"/>
              <a:t>An equation</a:t>
            </a:r>
          </a:p>
        </p:txBody>
      </p:sp>
      <p:sp>
        <p:nvSpPr>
          <p:cNvPr id="1024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18</a:t>
            </a:fld>
            <a:endParaRPr lang="en-US"/>
          </a:p>
        </p:txBody>
      </p:sp>
    </p:spTree>
    <p:extLst>
      <p:ext uri="{BB962C8B-B14F-4D97-AF65-F5344CB8AC3E}">
        <p14:creationId xmlns:p14="http://schemas.microsoft.com/office/powerpoint/2010/main" val="641921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wipe(left)">
                                      <p:cBhvr>
                                        <p:cTn id="7" dur="500"/>
                                        <p:tgtEl>
                                          <p:spTgt spid="10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wipe(left)">
                                      <p:cBhvr>
                                        <p:cTn id="12" dur="500"/>
                                        <p:tgtEl>
                                          <p:spTgt spid="10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wipe(left)">
                                      <p:cBhvr>
                                        <p:cTn id="17" dur="500"/>
                                        <p:tgtEl>
                                          <p:spTgt spid="10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wipe(left)">
                                      <p:cBhvr>
                                        <p:cTn id="22" dur="500"/>
                                        <p:tgtEl>
                                          <p:spTgt spid="10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wipe(left)">
                                      <p:cBhvr>
                                        <p:cTn id="27" dur="500"/>
                                        <p:tgtEl>
                                          <p:spTgt spid="102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245">
                                            <p:txEl>
                                              <p:pRg st="5" end="5"/>
                                            </p:txEl>
                                          </p:spTgt>
                                        </p:tgtEl>
                                        <p:attrNameLst>
                                          <p:attrName>style.visibility</p:attrName>
                                        </p:attrNameLst>
                                      </p:cBhvr>
                                      <p:to>
                                        <p:strVal val="visible"/>
                                      </p:to>
                                    </p:set>
                                    <p:animEffect transition="in" filter="wipe(left)">
                                      <p:cBhvr>
                                        <p:cTn id="32" dur="500"/>
                                        <p:tgtEl>
                                          <p:spTgt spid="102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bldLvl="4"/>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idx="4294967295"/>
          </p:nvPr>
        </p:nvSpPr>
        <p:spPr>
          <a:xfrm>
            <a:off x="0" y="252413"/>
            <a:ext cx="8410575" cy="681037"/>
          </a:xfrm>
        </p:spPr>
        <p:txBody>
          <a:bodyPr>
            <a:normAutofit fontScale="90000"/>
          </a:bodyPr>
          <a:lstStyle/>
          <a:p>
            <a:pPr eaLnBrk="1" hangingPunct="1"/>
            <a:r>
              <a:rPr lang="en-US" dirty="0" smtClean="0"/>
              <a:t>Money Supply (MS)</a:t>
            </a:r>
          </a:p>
        </p:txBody>
      </p:sp>
      <p:sp>
        <p:nvSpPr>
          <p:cNvPr id="11269" name="Rectangle 5"/>
          <p:cNvSpPr>
            <a:spLocks noGrp="1" noChangeArrowheads="1"/>
          </p:cNvSpPr>
          <p:nvPr>
            <p:ph type="body" idx="4294967295"/>
          </p:nvPr>
        </p:nvSpPr>
        <p:spPr>
          <a:xfrm>
            <a:off x="0" y="1008063"/>
            <a:ext cx="8313738" cy="5118100"/>
          </a:xfrm>
        </p:spPr>
        <p:txBody>
          <a:bodyPr/>
          <a:lstStyle/>
          <a:p>
            <a:pPr eaLnBrk="1" hangingPunct="1"/>
            <a:r>
              <a:rPr lang="en-US" smtClean="0"/>
              <a:t>In real world, determined by the Central Bank (e.g., the Fed), the banking system, consumers.  </a:t>
            </a:r>
          </a:p>
          <a:p>
            <a:pPr eaLnBrk="1" hangingPunct="1"/>
            <a:r>
              <a:rPr lang="en-US" smtClean="0"/>
              <a:t>In this model, we assume the Fed precisely controls MS and sets it at some fixed amount.  </a:t>
            </a:r>
          </a:p>
        </p:txBody>
      </p:sp>
      <p:sp>
        <p:nvSpPr>
          <p:cNvPr id="1127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19</a:t>
            </a:fld>
            <a:endParaRPr lang="en-US"/>
          </a:p>
        </p:txBody>
      </p:sp>
    </p:spTree>
    <p:extLst>
      <p:ext uri="{BB962C8B-B14F-4D97-AF65-F5344CB8AC3E}">
        <p14:creationId xmlns:p14="http://schemas.microsoft.com/office/powerpoint/2010/main" val="32267285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left)">
                                      <p:cBhvr>
                                        <p:cTn id="7" dur="500"/>
                                        <p:tgtEl>
                                          <p:spTgt spid="11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wipe(left)">
                                      <p:cBhvr>
                                        <p:cTn id="12" dur="500"/>
                                        <p:tgtEl>
                                          <p:spTgt spid="112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uild="p" bldLvl="4"/>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06654" y="6324600"/>
            <a:ext cx="2133600" cy="365125"/>
          </a:xfrm>
        </p:spPr>
        <p:txBody>
          <a:bodyPr/>
          <a:lstStyle/>
          <a:p>
            <a:fld id="{70657FC0-C782-452F-B05B-E468C7F98286}" type="slidenum">
              <a:rPr lang="en-US" smtClean="0"/>
              <a:pPr/>
              <a:t>2</a:t>
            </a:fld>
            <a:endParaRPr lang="en-US"/>
          </a:p>
        </p:txBody>
      </p:sp>
      <p:sp>
        <p:nvSpPr>
          <p:cNvPr id="3" name="Rectangle 2"/>
          <p:cNvSpPr/>
          <p:nvPr/>
        </p:nvSpPr>
        <p:spPr>
          <a:xfrm>
            <a:off x="-3412" y="1371600"/>
            <a:ext cx="9144000" cy="5078313"/>
          </a:xfrm>
          <a:prstGeom prst="rect">
            <a:avLst/>
          </a:prstGeom>
        </p:spPr>
        <p:txBody>
          <a:bodyPr wrap="square">
            <a:spAutoFit/>
          </a:bodyPr>
          <a:lstStyle/>
          <a:p>
            <a:pPr fontAlgn="t"/>
            <a:r>
              <a:rPr lang="en-US" b="1" dirty="0"/>
              <a:t>What is the CPI?</a:t>
            </a:r>
          </a:p>
          <a:p>
            <a:pPr fontAlgn="t"/>
            <a:r>
              <a:rPr lang="en-US" dirty="0"/>
              <a:t>The Consumer Price Index (CPI) is a measure of the average change over time in the prices paid by urban consumers for a market basket of consumer goods and services. </a:t>
            </a:r>
          </a:p>
          <a:p>
            <a:pPr fontAlgn="t"/>
            <a:r>
              <a:rPr lang="en-US" b="1" dirty="0"/>
              <a:t>How is the CPI used?</a:t>
            </a:r>
          </a:p>
          <a:p>
            <a:pPr fontAlgn="t"/>
            <a:r>
              <a:rPr lang="en-US" dirty="0"/>
              <a:t>The CPI affects nearly all Americans because of the many ways it is used. Following are major uses: </a:t>
            </a:r>
          </a:p>
          <a:p>
            <a:pPr fontAlgn="t"/>
            <a:r>
              <a:rPr lang="en-US" dirty="0"/>
              <a:t>As an economic indicator. </a:t>
            </a:r>
            <a:endParaRPr lang="en-US" dirty="0" smtClean="0"/>
          </a:p>
          <a:p>
            <a:pPr fontAlgn="t"/>
            <a:r>
              <a:rPr lang="en-US" dirty="0" smtClean="0"/>
              <a:t>As </a:t>
            </a:r>
            <a:r>
              <a:rPr lang="en-US" dirty="0"/>
              <a:t>a deflator of other economic series. </a:t>
            </a:r>
            <a:endParaRPr lang="en-US" dirty="0" smtClean="0"/>
          </a:p>
          <a:p>
            <a:pPr fontAlgn="t"/>
            <a:r>
              <a:rPr lang="en-US" dirty="0" smtClean="0"/>
              <a:t>As </a:t>
            </a:r>
            <a:r>
              <a:rPr lang="en-US" dirty="0"/>
              <a:t>a means of adjusting dollar values. </a:t>
            </a:r>
            <a:endParaRPr lang="en-US" dirty="0" smtClean="0"/>
          </a:p>
          <a:p>
            <a:pPr fontAlgn="t"/>
            <a:r>
              <a:rPr lang="en-US" b="1" dirty="0" smtClean="0"/>
              <a:t>Whose </a:t>
            </a:r>
            <a:r>
              <a:rPr lang="en-US" b="1" dirty="0"/>
              <a:t>buying habits does the CPI reflect?</a:t>
            </a:r>
          </a:p>
          <a:p>
            <a:pPr fontAlgn="t"/>
            <a:r>
              <a:rPr lang="en-US" dirty="0"/>
              <a:t>The CPI reflects spending patterns for each of two population groups: all urban consumers and urban wage earners and clerical workers. The all urban consumer group represents about 87 percent of the total U.S. population. It is based on the expenditures of almost all residents of urban or metropolitan areas, including professionals, the self-employed, the poor, the unemployed, and retired people, as well as urban wage earners and clerical workers. Not included in the CPI are the spending patterns of people living in rural nonmetropolitan areas, farm families, people in the Armed Forces, and those in institutions, such as prisons and mental hospitals. </a:t>
            </a:r>
          </a:p>
        </p:txBody>
      </p:sp>
      <p:sp>
        <p:nvSpPr>
          <p:cNvPr id="4" name="Rectangle 3"/>
          <p:cNvSpPr/>
          <p:nvPr/>
        </p:nvSpPr>
        <p:spPr>
          <a:xfrm>
            <a:off x="152400" y="262214"/>
            <a:ext cx="8610600" cy="923330"/>
          </a:xfrm>
          <a:prstGeom prst="rect">
            <a:avLst/>
          </a:prstGeom>
        </p:spPr>
        <p:txBody>
          <a:bodyPr wrap="square">
            <a:spAutoFit/>
          </a:bodyPr>
          <a:lstStyle/>
          <a:p>
            <a:r>
              <a:rPr lang="en-US" dirty="0">
                <a:hlinkClick r:id="rId2"/>
              </a:rPr>
              <a:t>http://</a:t>
            </a:r>
            <a:r>
              <a:rPr lang="en-US" dirty="0" smtClean="0">
                <a:hlinkClick r:id="rId2"/>
              </a:rPr>
              <a:t>www.youtube.com/watch?v=2NJnL10vZ1Y</a:t>
            </a:r>
            <a:endParaRPr lang="en-US" dirty="0" smtClean="0"/>
          </a:p>
          <a:p>
            <a:r>
              <a:rPr lang="en-US" dirty="0"/>
              <a:t>Congressman Ron Paul questions Federal Reserve Chairman Ben Bernanke in a U.S. House Financial Services Committee Meeting </a:t>
            </a:r>
          </a:p>
        </p:txBody>
      </p:sp>
      <p:sp>
        <p:nvSpPr>
          <p:cNvPr id="5" name="Rectangle 4"/>
          <p:cNvSpPr/>
          <p:nvPr/>
        </p:nvSpPr>
        <p:spPr>
          <a:xfrm>
            <a:off x="-3412" y="6324600"/>
            <a:ext cx="6099412" cy="369332"/>
          </a:xfrm>
          <a:prstGeom prst="rect">
            <a:avLst/>
          </a:prstGeom>
        </p:spPr>
        <p:txBody>
          <a:bodyPr wrap="square">
            <a:spAutoFit/>
          </a:bodyPr>
          <a:lstStyle/>
          <a:p>
            <a:r>
              <a:rPr lang="en-US" dirty="0"/>
              <a:t>http://www.monex.com/prods/gold_chart.html</a:t>
            </a:r>
          </a:p>
        </p:txBody>
      </p:sp>
    </p:spTree>
    <p:extLst>
      <p:ext uri="{BB962C8B-B14F-4D97-AF65-F5344CB8AC3E}">
        <p14:creationId xmlns:p14="http://schemas.microsoft.com/office/powerpoint/2010/main" val="2960684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2" name="Rectangle 4"/>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Money Demand (MD)</a:t>
            </a:r>
          </a:p>
        </p:txBody>
      </p:sp>
      <p:sp>
        <p:nvSpPr>
          <p:cNvPr id="12293" name="Rectangle 5"/>
          <p:cNvSpPr>
            <a:spLocks noGrp="1" noChangeArrowheads="1"/>
          </p:cNvSpPr>
          <p:nvPr>
            <p:ph type="body" idx="4294967295"/>
          </p:nvPr>
        </p:nvSpPr>
        <p:spPr>
          <a:xfrm>
            <a:off x="0" y="1008063"/>
            <a:ext cx="8313738" cy="5118100"/>
          </a:xfrm>
        </p:spPr>
        <p:txBody>
          <a:bodyPr>
            <a:normAutofit fontScale="92500" lnSpcReduction="10000"/>
          </a:bodyPr>
          <a:lstStyle/>
          <a:p>
            <a:pPr eaLnBrk="1" hangingPunct="1"/>
            <a:r>
              <a:rPr lang="en-US" dirty="0" smtClean="0"/>
              <a:t>Refers to how much wealth people want to hold in liquid form.</a:t>
            </a:r>
          </a:p>
          <a:p>
            <a:pPr eaLnBrk="1" hangingPunct="1"/>
            <a:r>
              <a:rPr lang="en-US" dirty="0" smtClean="0"/>
              <a:t>Depends on </a:t>
            </a:r>
            <a:r>
              <a:rPr lang="en-US" b="1" i="1" dirty="0" smtClean="0"/>
              <a:t>P</a:t>
            </a:r>
            <a:r>
              <a:rPr lang="en-US" dirty="0" smtClean="0"/>
              <a:t>:</a:t>
            </a:r>
            <a:br>
              <a:rPr lang="en-US" dirty="0" smtClean="0"/>
            </a:br>
            <a:r>
              <a:rPr lang="en-US" dirty="0" smtClean="0"/>
              <a:t>An increase in </a:t>
            </a:r>
            <a:r>
              <a:rPr lang="en-US" b="1" i="1" dirty="0" smtClean="0"/>
              <a:t>P</a:t>
            </a:r>
            <a:r>
              <a:rPr lang="en-US" dirty="0" smtClean="0"/>
              <a:t> reduces the value of money, </a:t>
            </a:r>
            <a:br>
              <a:rPr lang="en-US" dirty="0" smtClean="0"/>
            </a:br>
            <a:r>
              <a:rPr lang="en-US" dirty="0" smtClean="0"/>
              <a:t>so more money is required to buy goods &amp; services.</a:t>
            </a:r>
          </a:p>
          <a:p>
            <a:pPr eaLnBrk="1" hangingPunct="1"/>
            <a:r>
              <a:rPr lang="en-US" dirty="0" smtClean="0"/>
              <a:t>Thus, quantity of money demanded </a:t>
            </a:r>
            <a:br>
              <a:rPr lang="en-US" dirty="0" smtClean="0"/>
            </a:br>
            <a:r>
              <a:rPr lang="en-US" dirty="0" smtClean="0"/>
              <a:t>is negatively related to the value of money </a:t>
            </a:r>
            <a:br>
              <a:rPr lang="en-US" dirty="0" smtClean="0"/>
            </a:br>
            <a:r>
              <a:rPr lang="en-US" dirty="0" smtClean="0"/>
              <a:t>and positively related to </a:t>
            </a:r>
            <a:r>
              <a:rPr lang="en-US" b="1" i="1" dirty="0" smtClean="0"/>
              <a:t>P</a:t>
            </a:r>
            <a:r>
              <a:rPr lang="en-US" dirty="0" smtClean="0"/>
              <a:t>, other things equal. </a:t>
            </a:r>
          </a:p>
          <a:p>
            <a:pPr eaLnBrk="1" hangingPunct="1">
              <a:spcBef>
                <a:spcPct val="20000"/>
              </a:spcBef>
              <a:buFont typeface="Wingdings" pitchFamily="2" charset="2"/>
              <a:buNone/>
            </a:pPr>
            <a:r>
              <a:rPr lang="en-US" dirty="0" smtClean="0"/>
              <a:t>	(These “other things” include real income, interest rates, availability of ATMs.)  </a:t>
            </a:r>
          </a:p>
        </p:txBody>
      </p:sp>
      <p:sp>
        <p:nvSpPr>
          <p:cNvPr id="1229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20</a:t>
            </a:fld>
            <a:endParaRPr lang="en-US"/>
          </a:p>
        </p:txBody>
      </p:sp>
    </p:spTree>
    <p:extLst>
      <p:ext uri="{BB962C8B-B14F-4D97-AF65-F5344CB8AC3E}">
        <p14:creationId xmlns:p14="http://schemas.microsoft.com/office/powerpoint/2010/main" val="4520680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wipe(left)">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wipe(left)">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wipe(left)">
                                      <p:cBhvr>
                                        <p:cTn id="17" dur="500"/>
                                        <p:tgtEl>
                                          <p:spTgt spid="12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wipe(left)">
                                      <p:cBhvr>
                                        <p:cTn id="22" dur="500"/>
                                        <p:tgtEl>
                                          <p:spTgt spid="122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bldLvl="4"/>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idx="4294967295"/>
          </p:nvPr>
        </p:nvSpPr>
        <p:spPr>
          <a:xfrm>
            <a:off x="0" y="119063"/>
            <a:ext cx="9144000" cy="649287"/>
          </a:xfrm>
        </p:spPr>
        <p:txBody>
          <a:bodyPr/>
          <a:lstStyle/>
          <a:p>
            <a:pPr eaLnBrk="1" hangingPunct="1"/>
            <a:r>
              <a:rPr lang="en-US" sz="3400" dirty="0" smtClean="0"/>
              <a:t>The Money Supply-Demand Diagram</a:t>
            </a:r>
          </a:p>
        </p:txBody>
      </p:sp>
      <p:grpSp>
        <p:nvGrpSpPr>
          <p:cNvPr id="2" name="Group 97"/>
          <p:cNvGrpSpPr>
            <a:grpSpLocks/>
          </p:cNvGrpSpPr>
          <p:nvPr/>
        </p:nvGrpSpPr>
        <p:grpSpPr bwMode="auto">
          <a:xfrm>
            <a:off x="352425" y="1133475"/>
            <a:ext cx="8486775" cy="5197475"/>
            <a:chOff x="222" y="714"/>
            <a:chExt cx="5346" cy="3274"/>
          </a:xfrm>
        </p:grpSpPr>
        <p:sp>
          <p:nvSpPr>
            <p:cNvPr id="13326" name="Line 53"/>
            <p:cNvSpPr>
              <a:spLocks noChangeShapeType="1"/>
            </p:cNvSpPr>
            <p:nvPr/>
          </p:nvSpPr>
          <p:spPr bwMode="auto">
            <a:xfrm>
              <a:off x="1380" y="3023"/>
              <a:ext cx="3024"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56"/>
            <p:cNvSpPr>
              <a:spLocks noChangeShapeType="1"/>
            </p:cNvSpPr>
            <p:nvPr/>
          </p:nvSpPr>
          <p:spPr bwMode="auto">
            <a:xfrm>
              <a:off x="1379" y="1568"/>
              <a:ext cx="3024"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Line 55"/>
            <p:cNvSpPr>
              <a:spLocks noChangeShapeType="1"/>
            </p:cNvSpPr>
            <p:nvPr/>
          </p:nvSpPr>
          <p:spPr bwMode="auto">
            <a:xfrm>
              <a:off x="1380" y="2057"/>
              <a:ext cx="3024"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Line 54"/>
            <p:cNvSpPr>
              <a:spLocks noChangeShapeType="1"/>
            </p:cNvSpPr>
            <p:nvPr/>
          </p:nvSpPr>
          <p:spPr bwMode="auto">
            <a:xfrm>
              <a:off x="1379" y="2538"/>
              <a:ext cx="3024"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30" name="Group 96"/>
            <p:cNvGrpSpPr>
              <a:grpSpLocks/>
            </p:cNvGrpSpPr>
            <p:nvPr/>
          </p:nvGrpSpPr>
          <p:grpSpPr bwMode="auto">
            <a:xfrm>
              <a:off x="222" y="714"/>
              <a:ext cx="5346" cy="3274"/>
              <a:chOff x="222" y="714"/>
              <a:chExt cx="5346" cy="3274"/>
            </a:xfrm>
          </p:grpSpPr>
          <p:sp>
            <p:nvSpPr>
              <p:cNvPr id="13331" name="Line 5"/>
              <p:cNvSpPr>
                <a:spLocks noChangeShapeType="1"/>
              </p:cNvSpPr>
              <p:nvPr/>
            </p:nvSpPr>
            <p:spPr bwMode="auto">
              <a:xfrm>
                <a:off x="1382" y="3491"/>
                <a:ext cx="30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6"/>
              <p:cNvSpPr>
                <a:spLocks noChangeShapeType="1"/>
              </p:cNvSpPr>
              <p:nvPr/>
            </p:nvSpPr>
            <p:spPr bwMode="auto">
              <a:xfrm flipV="1">
                <a:off x="1374" y="884"/>
                <a:ext cx="0" cy="26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33" name="Group 95"/>
              <p:cNvGrpSpPr>
                <a:grpSpLocks/>
              </p:cNvGrpSpPr>
              <p:nvPr/>
            </p:nvGrpSpPr>
            <p:grpSpPr bwMode="auto">
              <a:xfrm>
                <a:off x="222" y="714"/>
                <a:ext cx="5346" cy="3274"/>
                <a:chOff x="222" y="714"/>
                <a:chExt cx="5346" cy="3274"/>
              </a:xfrm>
            </p:grpSpPr>
            <p:sp>
              <p:nvSpPr>
                <p:cNvPr id="13334" name="Text Box 28"/>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3335" name="Text Box 30"/>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3336" name="Text Box 31"/>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grpSp>
              <p:nvGrpSpPr>
                <p:cNvPr id="13337" name="Group 94"/>
                <p:cNvGrpSpPr>
                  <a:grpSpLocks/>
                </p:cNvGrpSpPr>
                <p:nvPr/>
              </p:nvGrpSpPr>
              <p:grpSpPr bwMode="auto">
                <a:xfrm>
                  <a:off x="1038" y="881"/>
                  <a:ext cx="4008" cy="2607"/>
                  <a:chOff x="1038" y="881"/>
                  <a:chExt cx="4008" cy="2607"/>
                </a:xfrm>
              </p:grpSpPr>
              <p:sp>
                <p:nvSpPr>
                  <p:cNvPr id="13338" name="Text Box 39"/>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3339" name="Text Box 43"/>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3340" name="Text Box 40"/>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3341" name="Text Box 44"/>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3342" name="Text Box 41"/>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3343" name="Text Box 45"/>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3344" name="Line 18"/>
                  <p:cNvSpPr>
                    <a:spLocks noChangeShapeType="1"/>
                  </p:cNvSpPr>
                  <p:nvPr/>
                </p:nvSpPr>
                <p:spPr bwMode="auto">
                  <a:xfrm>
                    <a:off x="1374" y="2057"/>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5" name="Line 19"/>
                  <p:cNvSpPr>
                    <a:spLocks noChangeShapeType="1"/>
                  </p:cNvSpPr>
                  <p:nvPr/>
                </p:nvSpPr>
                <p:spPr bwMode="auto">
                  <a:xfrm>
                    <a:off x="1374" y="2538"/>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20"/>
                  <p:cNvSpPr>
                    <a:spLocks noChangeShapeType="1"/>
                  </p:cNvSpPr>
                  <p:nvPr/>
                </p:nvSpPr>
                <p:spPr bwMode="auto">
                  <a:xfrm>
                    <a:off x="1374" y="1569"/>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7" name="Line 17"/>
                  <p:cNvSpPr>
                    <a:spLocks noChangeShapeType="1"/>
                  </p:cNvSpPr>
                  <p:nvPr/>
                </p:nvSpPr>
                <p:spPr bwMode="auto">
                  <a:xfrm>
                    <a:off x="1374" y="3022"/>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48" name="Group 87"/>
                  <p:cNvGrpSpPr>
                    <a:grpSpLocks/>
                  </p:cNvGrpSpPr>
                  <p:nvPr/>
                </p:nvGrpSpPr>
                <p:grpSpPr bwMode="auto">
                  <a:xfrm>
                    <a:off x="4320" y="881"/>
                    <a:ext cx="86" cy="2607"/>
                    <a:chOff x="4320" y="881"/>
                    <a:chExt cx="86" cy="2607"/>
                  </a:xfrm>
                </p:grpSpPr>
                <p:sp>
                  <p:nvSpPr>
                    <p:cNvPr id="13351" name="Line 7"/>
                    <p:cNvSpPr>
                      <a:spLocks noChangeShapeType="1"/>
                    </p:cNvSpPr>
                    <p:nvPr/>
                  </p:nvSpPr>
                  <p:spPr bwMode="auto">
                    <a:xfrm flipV="1">
                      <a:off x="4405" y="881"/>
                      <a:ext cx="0" cy="26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36"/>
                    <p:cNvSpPr>
                      <a:spLocks noChangeShapeType="1"/>
                    </p:cNvSpPr>
                    <p:nvPr/>
                  </p:nvSpPr>
                  <p:spPr bwMode="auto">
                    <a:xfrm>
                      <a:off x="4320" y="2057"/>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3" name="Line 37"/>
                    <p:cNvSpPr>
                      <a:spLocks noChangeShapeType="1"/>
                    </p:cNvSpPr>
                    <p:nvPr/>
                  </p:nvSpPr>
                  <p:spPr bwMode="auto">
                    <a:xfrm>
                      <a:off x="4320" y="2538"/>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Line 38"/>
                    <p:cNvSpPr>
                      <a:spLocks noChangeShapeType="1"/>
                    </p:cNvSpPr>
                    <p:nvPr/>
                  </p:nvSpPr>
                  <p:spPr bwMode="auto">
                    <a:xfrm>
                      <a:off x="4320" y="1569"/>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5" name="Line 35"/>
                    <p:cNvSpPr>
                      <a:spLocks noChangeShapeType="1"/>
                    </p:cNvSpPr>
                    <p:nvPr/>
                  </p:nvSpPr>
                  <p:spPr bwMode="auto">
                    <a:xfrm>
                      <a:off x="4320" y="3022"/>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49" name="Text Box 42"/>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3350" name="Text Box 46"/>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grpSp>
      <p:sp>
        <p:nvSpPr>
          <p:cNvPr id="63557" name="Text Box 69"/>
          <p:cNvSpPr txBox="1">
            <a:spLocks noChangeArrowheads="1"/>
          </p:cNvSpPr>
          <p:nvPr/>
        </p:nvSpPr>
        <p:spPr bwMode="auto">
          <a:xfrm>
            <a:off x="3271838" y="1673225"/>
            <a:ext cx="2538412" cy="12350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a:cs typeface="Arial" charset="0"/>
              </a:rPr>
              <a:t>As the value of money rises, the price level falls.</a:t>
            </a:r>
          </a:p>
        </p:txBody>
      </p:sp>
      <p:sp>
        <p:nvSpPr>
          <p:cNvPr id="63559" name="Line 71"/>
          <p:cNvSpPr>
            <a:spLocks noChangeShapeType="1"/>
          </p:cNvSpPr>
          <p:nvPr/>
        </p:nvSpPr>
        <p:spPr bwMode="auto">
          <a:xfrm flipV="1">
            <a:off x="2179638" y="4027488"/>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0" name="Line 72"/>
          <p:cNvSpPr>
            <a:spLocks noChangeShapeType="1"/>
          </p:cNvSpPr>
          <p:nvPr/>
        </p:nvSpPr>
        <p:spPr bwMode="auto">
          <a:xfrm flipV="1">
            <a:off x="2179638" y="3265488"/>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1" name="Line 73"/>
          <p:cNvSpPr>
            <a:spLocks noChangeShapeType="1"/>
          </p:cNvSpPr>
          <p:nvPr/>
        </p:nvSpPr>
        <p:spPr bwMode="auto">
          <a:xfrm flipV="1">
            <a:off x="2179638" y="2493963"/>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3" name="Line 75"/>
          <p:cNvSpPr>
            <a:spLocks noChangeShapeType="1"/>
          </p:cNvSpPr>
          <p:nvPr/>
        </p:nvSpPr>
        <p:spPr bwMode="auto">
          <a:xfrm flipV="1">
            <a:off x="6989763" y="4017963"/>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4" name="Line 76"/>
          <p:cNvSpPr>
            <a:spLocks noChangeShapeType="1"/>
          </p:cNvSpPr>
          <p:nvPr/>
        </p:nvSpPr>
        <p:spPr bwMode="auto">
          <a:xfrm flipV="1">
            <a:off x="6989763" y="3255963"/>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5" name="Line 77"/>
          <p:cNvSpPr>
            <a:spLocks noChangeShapeType="1"/>
          </p:cNvSpPr>
          <p:nvPr/>
        </p:nvSpPr>
        <p:spPr bwMode="auto">
          <a:xfrm flipV="1">
            <a:off x="6989763" y="2484438"/>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Slide Number Placeholder 2"/>
          <p:cNvSpPr>
            <a:spLocks noGrp="1"/>
          </p:cNvSpPr>
          <p:nvPr>
            <p:ph type="sldNum" sz="quarter" idx="12"/>
          </p:nvPr>
        </p:nvSpPr>
        <p:spPr/>
        <p:txBody>
          <a:bodyPr/>
          <a:lstStyle/>
          <a:p>
            <a:fld id="{70657FC0-C782-452F-B05B-E468C7F98286}" type="slidenum">
              <a:rPr lang="en-US" smtClean="0"/>
              <a:pPr/>
              <a:t>21</a:t>
            </a:fld>
            <a:endParaRPr lang="en-US"/>
          </a:p>
        </p:txBody>
      </p:sp>
    </p:spTree>
    <p:extLst>
      <p:ext uri="{BB962C8B-B14F-4D97-AF65-F5344CB8AC3E}">
        <p14:creationId xmlns:p14="http://schemas.microsoft.com/office/powerpoint/2010/main" val="7109890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557"/>
                                        </p:tgtEl>
                                        <p:attrNameLst>
                                          <p:attrName>style.visibility</p:attrName>
                                        </p:attrNameLst>
                                      </p:cBhvr>
                                      <p:to>
                                        <p:strVal val="visible"/>
                                      </p:to>
                                    </p:set>
                                    <p:animEffect transition="in" filter="dissolve">
                                      <p:cBhvr>
                                        <p:cTn id="12" dur="500"/>
                                        <p:tgtEl>
                                          <p:spTgt spid="635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559"/>
                                        </p:tgtEl>
                                        <p:attrNameLst>
                                          <p:attrName>style.visibility</p:attrName>
                                        </p:attrNameLst>
                                      </p:cBhvr>
                                      <p:to>
                                        <p:strVal val="visible"/>
                                      </p:to>
                                    </p:set>
                                    <p:animEffect transition="in" filter="wipe(down)">
                                      <p:cBhvr>
                                        <p:cTn id="17" dur="500"/>
                                        <p:tgtEl>
                                          <p:spTgt spid="63559"/>
                                        </p:tgtEl>
                                      </p:cBhvr>
                                    </p:animEffect>
                                  </p:childTnLst>
                                  <p:subTnLst>
                                    <p:animClr clrSpc="rgb" dir="cw">
                                      <p:cBhvr override="childStyle">
                                        <p:cTn dur="1" fill="hold" display="0" masterRel="nextClick" afterEffect="1"/>
                                        <p:tgtEl>
                                          <p:spTgt spid="63559"/>
                                        </p:tgtEl>
                                        <p:attrNameLst>
                                          <p:attrName>ppt_c</p:attrName>
                                        </p:attrNameLst>
                                      </p:cBhvr>
                                      <p:to>
                                        <a:srgbClr val="969696"/>
                                      </p:to>
                                    </p:animClr>
                                  </p:subTnLst>
                                </p:cTn>
                              </p:par>
                              <p:par>
                                <p:cTn id="18" presetID="22" presetClass="entr" presetSubtype="4" fill="hold" grpId="0" nodeType="withEffect">
                                  <p:stCondLst>
                                    <p:cond delay="0"/>
                                  </p:stCondLst>
                                  <p:childTnLst>
                                    <p:set>
                                      <p:cBhvr>
                                        <p:cTn id="19" dur="1" fill="hold">
                                          <p:stCondLst>
                                            <p:cond delay="0"/>
                                          </p:stCondLst>
                                        </p:cTn>
                                        <p:tgtEl>
                                          <p:spTgt spid="63563"/>
                                        </p:tgtEl>
                                        <p:attrNameLst>
                                          <p:attrName>style.visibility</p:attrName>
                                        </p:attrNameLst>
                                      </p:cBhvr>
                                      <p:to>
                                        <p:strVal val="visible"/>
                                      </p:to>
                                    </p:set>
                                    <p:animEffect transition="in" filter="wipe(down)">
                                      <p:cBhvr>
                                        <p:cTn id="20" dur="500"/>
                                        <p:tgtEl>
                                          <p:spTgt spid="63563"/>
                                        </p:tgtEl>
                                      </p:cBhvr>
                                    </p:animEffect>
                                  </p:childTnLst>
                                  <p:subTnLst>
                                    <p:animClr clrSpc="rgb" dir="cw">
                                      <p:cBhvr override="childStyle">
                                        <p:cTn dur="1" fill="hold" display="0" masterRel="nextClick" afterEffect="1"/>
                                        <p:tgtEl>
                                          <p:spTgt spid="63563"/>
                                        </p:tgtEl>
                                        <p:attrNameLst>
                                          <p:attrName>ppt_c</p:attrName>
                                        </p:attrNameLst>
                                      </p:cBhvr>
                                      <p:to>
                                        <a:srgbClr val="969696"/>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3560"/>
                                        </p:tgtEl>
                                        <p:attrNameLst>
                                          <p:attrName>style.visibility</p:attrName>
                                        </p:attrNameLst>
                                      </p:cBhvr>
                                      <p:to>
                                        <p:strVal val="visible"/>
                                      </p:to>
                                    </p:set>
                                    <p:animEffect transition="in" filter="wipe(down)">
                                      <p:cBhvr>
                                        <p:cTn id="25" dur="500"/>
                                        <p:tgtEl>
                                          <p:spTgt spid="63560"/>
                                        </p:tgtEl>
                                      </p:cBhvr>
                                    </p:animEffect>
                                  </p:childTnLst>
                                  <p:subTnLst>
                                    <p:animClr clrSpc="rgb" dir="cw">
                                      <p:cBhvr override="childStyle">
                                        <p:cTn dur="1" fill="hold" display="0" masterRel="nextClick" afterEffect="1"/>
                                        <p:tgtEl>
                                          <p:spTgt spid="63560"/>
                                        </p:tgtEl>
                                        <p:attrNameLst>
                                          <p:attrName>ppt_c</p:attrName>
                                        </p:attrNameLst>
                                      </p:cBhvr>
                                      <p:to>
                                        <a:srgbClr val="969696"/>
                                      </p:to>
                                    </p:animClr>
                                  </p:subTnLst>
                                </p:cTn>
                              </p:par>
                              <p:par>
                                <p:cTn id="26" presetID="22" presetClass="entr" presetSubtype="4" fill="hold" grpId="0" nodeType="withEffect">
                                  <p:stCondLst>
                                    <p:cond delay="0"/>
                                  </p:stCondLst>
                                  <p:childTnLst>
                                    <p:set>
                                      <p:cBhvr>
                                        <p:cTn id="27" dur="1" fill="hold">
                                          <p:stCondLst>
                                            <p:cond delay="0"/>
                                          </p:stCondLst>
                                        </p:cTn>
                                        <p:tgtEl>
                                          <p:spTgt spid="63564"/>
                                        </p:tgtEl>
                                        <p:attrNameLst>
                                          <p:attrName>style.visibility</p:attrName>
                                        </p:attrNameLst>
                                      </p:cBhvr>
                                      <p:to>
                                        <p:strVal val="visible"/>
                                      </p:to>
                                    </p:set>
                                    <p:animEffect transition="in" filter="wipe(down)">
                                      <p:cBhvr>
                                        <p:cTn id="28" dur="500"/>
                                        <p:tgtEl>
                                          <p:spTgt spid="63564"/>
                                        </p:tgtEl>
                                      </p:cBhvr>
                                    </p:animEffect>
                                  </p:childTnLst>
                                  <p:subTnLst>
                                    <p:animClr clrSpc="rgb" dir="cw">
                                      <p:cBhvr override="childStyle">
                                        <p:cTn dur="1" fill="hold" display="0" masterRel="nextClick" afterEffect="1"/>
                                        <p:tgtEl>
                                          <p:spTgt spid="63564"/>
                                        </p:tgtEl>
                                        <p:attrNameLst>
                                          <p:attrName>ppt_c</p:attrName>
                                        </p:attrNameLst>
                                      </p:cBhvr>
                                      <p:to>
                                        <a:srgbClr val="969696"/>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3561"/>
                                        </p:tgtEl>
                                        <p:attrNameLst>
                                          <p:attrName>style.visibility</p:attrName>
                                        </p:attrNameLst>
                                      </p:cBhvr>
                                      <p:to>
                                        <p:strVal val="visible"/>
                                      </p:to>
                                    </p:set>
                                    <p:animEffect transition="in" filter="wipe(down)">
                                      <p:cBhvr>
                                        <p:cTn id="33" dur="500"/>
                                        <p:tgtEl>
                                          <p:spTgt spid="6356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63565"/>
                                        </p:tgtEl>
                                        <p:attrNameLst>
                                          <p:attrName>style.visibility</p:attrName>
                                        </p:attrNameLst>
                                      </p:cBhvr>
                                      <p:to>
                                        <p:strVal val="visible"/>
                                      </p:to>
                                    </p:set>
                                    <p:animEffect transition="in" filter="wipe(down)">
                                      <p:cBhvr>
                                        <p:cTn id="36" dur="500"/>
                                        <p:tgtEl>
                                          <p:spTgt spid="6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57" grpId="0" animBg="1"/>
      <p:bldP spid="63559" grpId="0" animBg="1"/>
      <p:bldP spid="63560" grpId="0" animBg="1"/>
      <p:bldP spid="63561" grpId="0" animBg="1"/>
      <p:bldP spid="63563" grpId="0" animBg="1"/>
      <p:bldP spid="63564" grpId="0" animBg="1"/>
      <p:bldP spid="635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7"/>
          <p:cNvSpPr>
            <a:spLocks noGrp="1" noChangeArrowheads="1"/>
          </p:cNvSpPr>
          <p:nvPr>
            <p:ph type="title" idx="4294967295"/>
          </p:nvPr>
        </p:nvSpPr>
        <p:spPr>
          <a:xfrm>
            <a:off x="0" y="119063"/>
            <a:ext cx="9144000" cy="649287"/>
          </a:xfrm>
        </p:spPr>
        <p:txBody>
          <a:bodyPr/>
          <a:lstStyle/>
          <a:p>
            <a:pPr eaLnBrk="1" hangingPunct="1"/>
            <a:r>
              <a:rPr lang="en-US" sz="3400" smtClean="0"/>
              <a:t>The Money Supply-Demand Diagram</a:t>
            </a:r>
          </a:p>
        </p:txBody>
      </p:sp>
      <p:grpSp>
        <p:nvGrpSpPr>
          <p:cNvPr id="14341" name="Group 8"/>
          <p:cNvGrpSpPr>
            <a:grpSpLocks/>
          </p:cNvGrpSpPr>
          <p:nvPr/>
        </p:nvGrpSpPr>
        <p:grpSpPr bwMode="auto">
          <a:xfrm>
            <a:off x="352425" y="1133475"/>
            <a:ext cx="8486775" cy="5197475"/>
            <a:chOff x="222" y="714"/>
            <a:chExt cx="5346" cy="3274"/>
          </a:xfrm>
        </p:grpSpPr>
        <p:grpSp>
          <p:nvGrpSpPr>
            <p:cNvPr id="14351" name="Group 9"/>
            <p:cNvGrpSpPr>
              <a:grpSpLocks/>
            </p:cNvGrpSpPr>
            <p:nvPr/>
          </p:nvGrpSpPr>
          <p:grpSpPr bwMode="auto">
            <a:xfrm>
              <a:off x="1374" y="1569"/>
              <a:ext cx="86" cy="1453"/>
              <a:chOff x="1374" y="1563"/>
              <a:chExt cx="128" cy="1453"/>
            </a:xfrm>
          </p:grpSpPr>
          <p:sp>
            <p:nvSpPr>
              <p:cNvPr id="14373" name="Line 10"/>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4" name="Line 11"/>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5" name="Line 12"/>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6" name="Line 13"/>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52" name="Group 14"/>
            <p:cNvGrpSpPr>
              <a:grpSpLocks/>
            </p:cNvGrpSpPr>
            <p:nvPr/>
          </p:nvGrpSpPr>
          <p:grpSpPr bwMode="auto">
            <a:xfrm>
              <a:off x="4320" y="1569"/>
              <a:ext cx="86" cy="1453"/>
              <a:chOff x="1374" y="1563"/>
              <a:chExt cx="128" cy="1453"/>
            </a:xfrm>
          </p:grpSpPr>
          <p:sp>
            <p:nvSpPr>
              <p:cNvPr id="14369" name="Line 15"/>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0" name="Line 16"/>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1" name="Line 17"/>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2" name="Line 18"/>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53" name="Group 19"/>
            <p:cNvGrpSpPr>
              <a:grpSpLocks/>
            </p:cNvGrpSpPr>
            <p:nvPr/>
          </p:nvGrpSpPr>
          <p:grpSpPr bwMode="auto">
            <a:xfrm>
              <a:off x="222" y="714"/>
              <a:ext cx="5346" cy="3274"/>
              <a:chOff x="222" y="714"/>
              <a:chExt cx="5346" cy="3274"/>
            </a:xfrm>
          </p:grpSpPr>
          <p:grpSp>
            <p:nvGrpSpPr>
              <p:cNvPr id="14354" name="Group 20"/>
              <p:cNvGrpSpPr>
                <a:grpSpLocks/>
              </p:cNvGrpSpPr>
              <p:nvPr/>
            </p:nvGrpSpPr>
            <p:grpSpPr bwMode="auto">
              <a:xfrm>
                <a:off x="1374" y="881"/>
                <a:ext cx="3031" cy="2610"/>
                <a:chOff x="1973" y="2495"/>
                <a:chExt cx="1151" cy="999"/>
              </a:xfrm>
            </p:grpSpPr>
            <p:sp>
              <p:nvSpPr>
                <p:cNvPr id="14366" name="Line 21"/>
                <p:cNvSpPr>
                  <a:spLocks noChangeShapeType="1"/>
                </p:cNvSpPr>
                <p:nvPr/>
              </p:nvSpPr>
              <p:spPr bwMode="auto">
                <a:xfrm>
                  <a:off x="1976" y="349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7" name="Line 22"/>
                <p:cNvSpPr>
                  <a:spLocks noChangeShapeType="1"/>
                </p:cNvSpPr>
                <p:nvPr/>
              </p:nvSpPr>
              <p:spPr bwMode="auto">
                <a:xfrm flipV="1">
                  <a:off x="1973" y="2496"/>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8" name="Line 23"/>
                <p:cNvSpPr>
                  <a:spLocks noChangeShapeType="1"/>
                </p:cNvSpPr>
                <p:nvPr/>
              </p:nvSpPr>
              <p:spPr bwMode="auto">
                <a:xfrm flipV="1">
                  <a:off x="3124" y="2495"/>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55" name="Text Box 24"/>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4356" name="Text Box 25"/>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4357" name="Text Box 26"/>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sp>
            <p:nvSpPr>
              <p:cNvPr id="14358" name="Text Box 27"/>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4359" name="Text Box 28"/>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4360" name="Text Box 29"/>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4361" name="Text Box 30"/>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4362" name="Text Box 31"/>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4363" name="Text Box 32"/>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4364" name="Text Box 33"/>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4365" name="Text Box 34"/>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nvGrpSpPr>
          <p:cNvPr id="7" name="Group 51"/>
          <p:cNvGrpSpPr>
            <a:grpSpLocks/>
          </p:cNvGrpSpPr>
          <p:nvPr/>
        </p:nvGrpSpPr>
        <p:grpSpPr bwMode="auto">
          <a:xfrm>
            <a:off x="2989263" y="1400175"/>
            <a:ext cx="1071562" cy="4638675"/>
            <a:chOff x="1883" y="882"/>
            <a:chExt cx="675" cy="2922"/>
          </a:xfrm>
        </p:grpSpPr>
        <p:grpSp>
          <p:nvGrpSpPr>
            <p:cNvPr id="14347" name="Group 52"/>
            <p:cNvGrpSpPr>
              <a:grpSpLocks/>
            </p:cNvGrpSpPr>
            <p:nvPr/>
          </p:nvGrpSpPr>
          <p:grpSpPr bwMode="auto">
            <a:xfrm>
              <a:off x="1986" y="882"/>
              <a:ext cx="468" cy="2604"/>
              <a:chOff x="1986" y="882"/>
              <a:chExt cx="468" cy="2604"/>
            </a:xfrm>
          </p:grpSpPr>
          <p:sp>
            <p:nvSpPr>
              <p:cNvPr id="14349" name="Line 53"/>
              <p:cNvSpPr>
                <a:spLocks noChangeShapeType="1"/>
              </p:cNvSpPr>
              <p:nvPr/>
            </p:nvSpPr>
            <p:spPr bwMode="auto">
              <a:xfrm flipV="1">
                <a:off x="2220" y="1128"/>
                <a:ext cx="0" cy="2358"/>
              </a:xfrm>
              <a:prstGeom prst="line">
                <a:avLst/>
              </a:prstGeom>
              <a:noFill/>
              <a:ln w="3810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Text Box 54"/>
              <p:cNvSpPr txBox="1">
                <a:spLocks noChangeArrowheads="1"/>
              </p:cNvSpPr>
              <p:nvPr/>
            </p:nvSpPr>
            <p:spPr bwMode="auto">
              <a:xfrm>
                <a:off x="1986" y="882"/>
                <a:ext cx="4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MS</a:t>
                </a:r>
                <a:r>
                  <a:rPr lang="en-US" sz="2300" baseline="-25000">
                    <a:cs typeface="Arial" charset="0"/>
                  </a:rPr>
                  <a:t>1</a:t>
                </a:r>
                <a:endParaRPr lang="en-US" sz="2300" b="1" i="1" baseline="-25000">
                  <a:cs typeface="Arial" charset="0"/>
                </a:endParaRPr>
              </a:p>
            </p:txBody>
          </p:sp>
        </p:grpSp>
        <p:sp>
          <p:nvSpPr>
            <p:cNvPr id="14348" name="Text Box 55"/>
            <p:cNvSpPr txBox="1">
              <a:spLocks noChangeArrowheads="1"/>
            </p:cNvSpPr>
            <p:nvPr/>
          </p:nvSpPr>
          <p:spPr bwMode="auto">
            <a:xfrm>
              <a:off x="1883" y="3516"/>
              <a:ext cx="6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$1000</a:t>
              </a:r>
            </a:p>
          </p:txBody>
        </p:sp>
      </p:grpSp>
      <p:grpSp>
        <p:nvGrpSpPr>
          <p:cNvPr id="9" name="Group 58"/>
          <p:cNvGrpSpPr>
            <a:grpSpLocks/>
          </p:cNvGrpSpPr>
          <p:nvPr/>
        </p:nvGrpSpPr>
        <p:grpSpPr bwMode="auto">
          <a:xfrm>
            <a:off x="3633788" y="3600450"/>
            <a:ext cx="3228975" cy="1851025"/>
            <a:chOff x="2289" y="2268"/>
            <a:chExt cx="2034" cy="1166"/>
          </a:xfrm>
        </p:grpSpPr>
        <p:sp>
          <p:nvSpPr>
            <p:cNvPr id="14345" name="Line 57"/>
            <p:cNvSpPr>
              <a:spLocks noChangeShapeType="1"/>
            </p:cNvSpPr>
            <p:nvPr/>
          </p:nvSpPr>
          <p:spPr bwMode="auto">
            <a:xfrm flipH="1">
              <a:off x="2289" y="2656"/>
              <a:ext cx="478" cy="778"/>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346" name="Text Box 56"/>
            <p:cNvSpPr txBox="1">
              <a:spLocks noChangeArrowheads="1"/>
            </p:cNvSpPr>
            <p:nvPr/>
          </p:nvSpPr>
          <p:spPr bwMode="auto">
            <a:xfrm>
              <a:off x="2424" y="2268"/>
              <a:ext cx="1899" cy="77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a:cs typeface="Arial" charset="0"/>
                </a:rPr>
                <a:t>The Fed sets </a:t>
              </a:r>
              <a:r>
                <a:rPr lang="en-US" sz="2500" i="1">
                  <a:cs typeface="Arial" charset="0"/>
                </a:rPr>
                <a:t>MS</a:t>
              </a:r>
              <a:r>
                <a:rPr lang="en-US" sz="2500">
                  <a:cs typeface="Arial" charset="0"/>
                </a:rPr>
                <a:t> </a:t>
              </a:r>
              <a:br>
                <a:rPr lang="en-US" sz="2500">
                  <a:cs typeface="Arial" charset="0"/>
                </a:rPr>
              </a:br>
              <a:r>
                <a:rPr lang="en-US" sz="2500">
                  <a:cs typeface="Arial" charset="0"/>
                </a:rPr>
                <a:t>at some fixed value, regardless of </a:t>
              </a:r>
              <a:r>
                <a:rPr lang="en-US" sz="2500" b="1" i="1">
                  <a:cs typeface="Arial" charset="0"/>
                </a:rPr>
                <a:t>P</a:t>
              </a:r>
              <a:r>
                <a:rPr lang="en-US" sz="2500">
                  <a:cs typeface="Arial" charset="0"/>
                </a:rPr>
                <a:t>.</a:t>
              </a:r>
            </a:p>
          </p:txBody>
        </p:sp>
      </p:grpSp>
      <p:sp>
        <p:nvSpPr>
          <p:cNvPr id="1434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22</a:t>
            </a:fld>
            <a:endParaRPr lang="en-US"/>
          </a:p>
        </p:txBody>
      </p:sp>
    </p:spTree>
    <p:extLst>
      <p:ext uri="{BB962C8B-B14F-4D97-AF65-F5344CB8AC3E}">
        <p14:creationId xmlns:p14="http://schemas.microsoft.com/office/powerpoint/2010/main" val="178346444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
          <p:cNvSpPr>
            <a:spLocks noGrp="1" noChangeArrowheads="1"/>
          </p:cNvSpPr>
          <p:nvPr>
            <p:ph type="title" idx="4294967295"/>
          </p:nvPr>
        </p:nvSpPr>
        <p:spPr>
          <a:xfrm>
            <a:off x="0" y="119063"/>
            <a:ext cx="9144000" cy="649287"/>
          </a:xfrm>
        </p:spPr>
        <p:txBody>
          <a:bodyPr/>
          <a:lstStyle/>
          <a:p>
            <a:pPr eaLnBrk="1" hangingPunct="1"/>
            <a:r>
              <a:rPr lang="en-US" sz="3400" smtClean="0"/>
              <a:t>The Money Supply-Demand Diagram</a:t>
            </a:r>
          </a:p>
        </p:txBody>
      </p:sp>
      <p:grpSp>
        <p:nvGrpSpPr>
          <p:cNvPr id="15365" name="Group 8"/>
          <p:cNvGrpSpPr>
            <a:grpSpLocks/>
          </p:cNvGrpSpPr>
          <p:nvPr/>
        </p:nvGrpSpPr>
        <p:grpSpPr bwMode="auto">
          <a:xfrm>
            <a:off x="352425" y="1133475"/>
            <a:ext cx="8486775" cy="5197475"/>
            <a:chOff x="222" y="714"/>
            <a:chExt cx="5346" cy="3274"/>
          </a:xfrm>
        </p:grpSpPr>
        <p:grpSp>
          <p:nvGrpSpPr>
            <p:cNvPr id="15371" name="Group 9"/>
            <p:cNvGrpSpPr>
              <a:grpSpLocks/>
            </p:cNvGrpSpPr>
            <p:nvPr/>
          </p:nvGrpSpPr>
          <p:grpSpPr bwMode="auto">
            <a:xfrm>
              <a:off x="1374" y="1569"/>
              <a:ext cx="86" cy="1453"/>
              <a:chOff x="1374" y="1563"/>
              <a:chExt cx="128" cy="1453"/>
            </a:xfrm>
          </p:grpSpPr>
          <p:sp>
            <p:nvSpPr>
              <p:cNvPr id="15393" name="Line 10"/>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11"/>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12"/>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13"/>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72" name="Group 14"/>
            <p:cNvGrpSpPr>
              <a:grpSpLocks/>
            </p:cNvGrpSpPr>
            <p:nvPr/>
          </p:nvGrpSpPr>
          <p:grpSpPr bwMode="auto">
            <a:xfrm>
              <a:off x="4320" y="1569"/>
              <a:ext cx="86" cy="1453"/>
              <a:chOff x="1374" y="1563"/>
              <a:chExt cx="128" cy="1453"/>
            </a:xfrm>
          </p:grpSpPr>
          <p:sp>
            <p:nvSpPr>
              <p:cNvPr id="15389" name="Line 15"/>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16"/>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17"/>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18"/>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73" name="Group 19"/>
            <p:cNvGrpSpPr>
              <a:grpSpLocks/>
            </p:cNvGrpSpPr>
            <p:nvPr/>
          </p:nvGrpSpPr>
          <p:grpSpPr bwMode="auto">
            <a:xfrm>
              <a:off x="222" y="714"/>
              <a:ext cx="5346" cy="3274"/>
              <a:chOff x="222" y="714"/>
              <a:chExt cx="5346" cy="3274"/>
            </a:xfrm>
          </p:grpSpPr>
          <p:grpSp>
            <p:nvGrpSpPr>
              <p:cNvPr id="15374" name="Group 20"/>
              <p:cNvGrpSpPr>
                <a:grpSpLocks/>
              </p:cNvGrpSpPr>
              <p:nvPr/>
            </p:nvGrpSpPr>
            <p:grpSpPr bwMode="auto">
              <a:xfrm>
                <a:off x="1374" y="881"/>
                <a:ext cx="3031" cy="2610"/>
                <a:chOff x="1973" y="2495"/>
                <a:chExt cx="1151" cy="999"/>
              </a:xfrm>
            </p:grpSpPr>
            <p:sp>
              <p:nvSpPr>
                <p:cNvPr id="15386" name="Line 21"/>
                <p:cNvSpPr>
                  <a:spLocks noChangeShapeType="1"/>
                </p:cNvSpPr>
                <p:nvPr/>
              </p:nvSpPr>
              <p:spPr bwMode="auto">
                <a:xfrm>
                  <a:off x="1976" y="349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22"/>
                <p:cNvSpPr>
                  <a:spLocks noChangeShapeType="1"/>
                </p:cNvSpPr>
                <p:nvPr/>
              </p:nvSpPr>
              <p:spPr bwMode="auto">
                <a:xfrm flipV="1">
                  <a:off x="1973" y="2496"/>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23"/>
                <p:cNvSpPr>
                  <a:spLocks noChangeShapeType="1"/>
                </p:cNvSpPr>
                <p:nvPr/>
              </p:nvSpPr>
              <p:spPr bwMode="auto">
                <a:xfrm flipV="1">
                  <a:off x="3124" y="2495"/>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5" name="Text Box 24"/>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5376" name="Text Box 25"/>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5377" name="Text Box 26"/>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sp>
            <p:nvSpPr>
              <p:cNvPr id="15378" name="Text Box 27"/>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5379" name="Text Box 28"/>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5380" name="Text Box 29"/>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5381" name="Text Box 30"/>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5382" name="Text Box 31"/>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5383" name="Text Box 32"/>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5384" name="Text Box 33"/>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5385" name="Text Box 34"/>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nvGrpSpPr>
          <p:cNvPr id="7" name="Group 50"/>
          <p:cNvGrpSpPr>
            <a:grpSpLocks/>
          </p:cNvGrpSpPr>
          <p:nvPr/>
        </p:nvGrpSpPr>
        <p:grpSpPr bwMode="auto">
          <a:xfrm>
            <a:off x="2468563" y="1800225"/>
            <a:ext cx="4113212" cy="3463925"/>
            <a:chOff x="1555" y="1134"/>
            <a:chExt cx="2591" cy="2182"/>
          </a:xfrm>
        </p:grpSpPr>
        <p:sp>
          <p:nvSpPr>
            <p:cNvPr id="15369" name="Arc 35"/>
            <p:cNvSpPr>
              <a:spLocks/>
            </p:cNvSpPr>
            <p:nvPr/>
          </p:nvSpPr>
          <p:spPr bwMode="auto">
            <a:xfrm flipH="1" flipV="1">
              <a:off x="1555" y="1134"/>
              <a:ext cx="2578" cy="2033"/>
            </a:xfrm>
            <a:custGeom>
              <a:avLst/>
              <a:gdLst>
                <a:gd name="T0" fmla="*/ 0 w 21330"/>
                <a:gd name="T1" fmla="*/ 0 h 21295"/>
                <a:gd name="T2" fmla="*/ 0 w 21330"/>
                <a:gd name="T3" fmla="*/ 0 h 21295"/>
                <a:gd name="T4" fmla="*/ 0 w 21330"/>
                <a:gd name="T5" fmla="*/ 0 h 21295"/>
                <a:gd name="T6" fmla="*/ 0 60000 65536"/>
                <a:gd name="T7" fmla="*/ 0 60000 65536"/>
                <a:gd name="T8" fmla="*/ 0 60000 65536"/>
                <a:gd name="T9" fmla="*/ 0 w 21330"/>
                <a:gd name="T10" fmla="*/ 0 h 21295"/>
                <a:gd name="T11" fmla="*/ 21330 w 21330"/>
                <a:gd name="T12" fmla="*/ 21295 h 21295"/>
              </a:gdLst>
              <a:ahLst/>
              <a:cxnLst>
                <a:cxn ang="T6">
                  <a:pos x="T0" y="T1"/>
                </a:cxn>
                <a:cxn ang="T7">
                  <a:pos x="T2" y="T3"/>
                </a:cxn>
                <a:cxn ang="T8">
                  <a:pos x="T4" y="T5"/>
                </a:cxn>
              </a:cxnLst>
              <a:rect l="T9" t="T10" r="T11" b="T12"/>
              <a:pathLst>
                <a:path w="21330" h="21295" fill="none" extrusionOk="0">
                  <a:moveTo>
                    <a:pt x="3617" y="0"/>
                  </a:moveTo>
                  <a:cubicBezTo>
                    <a:pt x="12747" y="1551"/>
                    <a:pt x="19871" y="8748"/>
                    <a:pt x="21330" y="17892"/>
                  </a:cubicBezTo>
                </a:path>
                <a:path w="21330" h="21295" stroke="0" extrusionOk="0">
                  <a:moveTo>
                    <a:pt x="3617" y="0"/>
                  </a:moveTo>
                  <a:cubicBezTo>
                    <a:pt x="12747" y="1551"/>
                    <a:pt x="19871" y="8748"/>
                    <a:pt x="21330" y="17892"/>
                  </a:cubicBezTo>
                  <a:lnTo>
                    <a:pt x="0" y="21295"/>
                  </a:lnTo>
                  <a:close/>
                </a:path>
              </a:pathLst>
            </a:custGeom>
            <a:noFill/>
            <a:ln w="381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36"/>
            <p:cNvSpPr txBox="1">
              <a:spLocks noChangeArrowheads="1"/>
            </p:cNvSpPr>
            <p:nvPr/>
          </p:nvSpPr>
          <p:spPr bwMode="auto">
            <a:xfrm>
              <a:off x="3618" y="3048"/>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MD</a:t>
              </a:r>
              <a:r>
                <a:rPr lang="en-US" sz="2300" baseline="-25000">
                  <a:cs typeface="Arial" charset="0"/>
                </a:rPr>
                <a:t>1</a:t>
              </a:r>
              <a:endParaRPr lang="en-US" sz="2300" b="1" i="1" baseline="-25000">
                <a:cs typeface="Arial" charset="0"/>
              </a:endParaRPr>
            </a:p>
          </p:txBody>
        </p:sp>
      </p:grpSp>
      <p:sp>
        <p:nvSpPr>
          <p:cNvPr id="73779" name="Text Box 51"/>
          <p:cNvSpPr txBox="1">
            <a:spLocks noChangeArrowheads="1"/>
          </p:cNvSpPr>
          <p:nvPr/>
        </p:nvSpPr>
        <p:spPr bwMode="auto">
          <a:xfrm>
            <a:off x="2863850" y="1057275"/>
            <a:ext cx="3548063" cy="16160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a:cs typeface="Arial" charset="0"/>
              </a:rPr>
              <a:t>A fall in value of money (or increase in </a:t>
            </a:r>
            <a:r>
              <a:rPr lang="en-US" sz="2500" b="1" i="1">
                <a:cs typeface="Arial" charset="0"/>
              </a:rPr>
              <a:t>P</a:t>
            </a:r>
            <a:r>
              <a:rPr lang="en-US" sz="2500">
                <a:cs typeface="Arial" charset="0"/>
              </a:rPr>
              <a:t>) increases the quantity of money demanded:</a:t>
            </a:r>
          </a:p>
        </p:txBody>
      </p:sp>
      <p:sp>
        <p:nvSpPr>
          <p:cNvPr id="1536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23</a:t>
            </a:fld>
            <a:endParaRPr lang="en-US"/>
          </a:p>
        </p:txBody>
      </p:sp>
    </p:spTree>
    <p:extLst>
      <p:ext uri="{BB962C8B-B14F-4D97-AF65-F5344CB8AC3E}">
        <p14:creationId xmlns:p14="http://schemas.microsoft.com/office/powerpoint/2010/main" val="268099162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79"/>
                                        </p:tgtEl>
                                        <p:attrNameLst>
                                          <p:attrName>style.visibility</p:attrName>
                                        </p:attrNameLst>
                                      </p:cBhvr>
                                      <p:to>
                                        <p:strVal val="visible"/>
                                      </p:to>
                                    </p:set>
                                    <p:animEffect transition="in" filter="dissolve">
                                      <p:cBhvr>
                                        <p:cTn id="7" dur="500"/>
                                        <p:tgtEl>
                                          <p:spTgt spid="73779"/>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7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7"/>
          <p:cNvSpPr>
            <a:spLocks noGrp="1" noChangeArrowheads="1"/>
          </p:cNvSpPr>
          <p:nvPr>
            <p:ph type="title" idx="4294967295"/>
          </p:nvPr>
        </p:nvSpPr>
        <p:spPr>
          <a:xfrm>
            <a:off x="0" y="119063"/>
            <a:ext cx="9144000" cy="649287"/>
          </a:xfrm>
        </p:spPr>
        <p:txBody>
          <a:bodyPr/>
          <a:lstStyle/>
          <a:p>
            <a:pPr eaLnBrk="1" hangingPunct="1"/>
            <a:r>
              <a:rPr lang="en-US" sz="3400" smtClean="0"/>
              <a:t>The Money Supply-Demand Diagram</a:t>
            </a:r>
          </a:p>
        </p:txBody>
      </p:sp>
      <p:grpSp>
        <p:nvGrpSpPr>
          <p:cNvPr id="16388" name="Group 49"/>
          <p:cNvGrpSpPr>
            <a:grpSpLocks/>
          </p:cNvGrpSpPr>
          <p:nvPr/>
        </p:nvGrpSpPr>
        <p:grpSpPr bwMode="auto">
          <a:xfrm>
            <a:off x="2989263" y="1400175"/>
            <a:ext cx="1071562" cy="4638675"/>
            <a:chOff x="1883" y="882"/>
            <a:chExt cx="675" cy="2922"/>
          </a:xfrm>
        </p:grpSpPr>
        <p:grpSp>
          <p:nvGrpSpPr>
            <p:cNvPr id="16432" name="Group 35"/>
            <p:cNvGrpSpPr>
              <a:grpSpLocks/>
            </p:cNvGrpSpPr>
            <p:nvPr/>
          </p:nvGrpSpPr>
          <p:grpSpPr bwMode="auto">
            <a:xfrm>
              <a:off x="1986" y="882"/>
              <a:ext cx="468" cy="2604"/>
              <a:chOff x="1986" y="882"/>
              <a:chExt cx="468" cy="2604"/>
            </a:xfrm>
          </p:grpSpPr>
          <p:sp>
            <p:nvSpPr>
              <p:cNvPr id="16434" name="Line 36"/>
              <p:cNvSpPr>
                <a:spLocks noChangeShapeType="1"/>
              </p:cNvSpPr>
              <p:nvPr/>
            </p:nvSpPr>
            <p:spPr bwMode="auto">
              <a:xfrm flipV="1">
                <a:off x="2220" y="1128"/>
                <a:ext cx="0" cy="2358"/>
              </a:xfrm>
              <a:prstGeom prst="line">
                <a:avLst/>
              </a:prstGeom>
              <a:noFill/>
              <a:ln w="3810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Text Box 37"/>
              <p:cNvSpPr txBox="1">
                <a:spLocks noChangeArrowheads="1"/>
              </p:cNvSpPr>
              <p:nvPr/>
            </p:nvSpPr>
            <p:spPr bwMode="auto">
              <a:xfrm>
                <a:off x="1986" y="882"/>
                <a:ext cx="4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MS</a:t>
                </a:r>
                <a:r>
                  <a:rPr lang="en-US" sz="2300" baseline="-25000">
                    <a:cs typeface="Arial" charset="0"/>
                  </a:rPr>
                  <a:t>1</a:t>
                </a:r>
                <a:endParaRPr lang="en-US" sz="2300" b="1" i="1" baseline="-25000">
                  <a:cs typeface="Arial" charset="0"/>
                </a:endParaRPr>
              </a:p>
            </p:txBody>
          </p:sp>
        </p:grpSp>
        <p:sp>
          <p:nvSpPr>
            <p:cNvPr id="16433" name="Text Box 46"/>
            <p:cNvSpPr txBox="1">
              <a:spLocks noChangeArrowheads="1"/>
            </p:cNvSpPr>
            <p:nvPr/>
          </p:nvSpPr>
          <p:spPr bwMode="auto">
            <a:xfrm>
              <a:off x="1883" y="3516"/>
              <a:ext cx="6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$1000</a:t>
              </a:r>
            </a:p>
          </p:txBody>
        </p:sp>
      </p:grpSp>
      <p:grpSp>
        <p:nvGrpSpPr>
          <p:cNvPr id="16389" name="Group 8"/>
          <p:cNvGrpSpPr>
            <a:grpSpLocks/>
          </p:cNvGrpSpPr>
          <p:nvPr/>
        </p:nvGrpSpPr>
        <p:grpSpPr bwMode="auto">
          <a:xfrm>
            <a:off x="352425" y="1133475"/>
            <a:ext cx="8486775" cy="5197475"/>
            <a:chOff x="222" y="714"/>
            <a:chExt cx="5346" cy="3274"/>
          </a:xfrm>
        </p:grpSpPr>
        <p:grpSp>
          <p:nvGrpSpPr>
            <p:cNvPr id="16406" name="Group 9"/>
            <p:cNvGrpSpPr>
              <a:grpSpLocks/>
            </p:cNvGrpSpPr>
            <p:nvPr/>
          </p:nvGrpSpPr>
          <p:grpSpPr bwMode="auto">
            <a:xfrm>
              <a:off x="1374" y="1569"/>
              <a:ext cx="86" cy="1453"/>
              <a:chOff x="1374" y="1563"/>
              <a:chExt cx="128" cy="1453"/>
            </a:xfrm>
          </p:grpSpPr>
          <p:sp>
            <p:nvSpPr>
              <p:cNvPr id="16428" name="Line 10"/>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11"/>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12"/>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13"/>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7" name="Group 14"/>
            <p:cNvGrpSpPr>
              <a:grpSpLocks/>
            </p:cNvGrpSpPr>
            <p:nvPr/>
          </p:nvGrpSpPr>
          <p:grpSpPr bwMode="auto">
            <a:xfrm>
              <a:off x="4320" y="1569"/>
              <a:ext cx="86" cy="1453"/>
              <a:chOff x="1374" y="1563"/>
              <a:chExt cx="128" cy="1453"/>
            </a:xfrm>
          </p:grpSpPr>
          <p:sp>
            <p:nvSpPr>
              <p:cNvPr id="16424" name="Line 15"/>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5" name="Line 16"/>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17"/>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8"/>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8" name="Group 19"/>
            <p:cNvGrpSpPr>
              <a:grpSpLocks/>
            </p:cNvGrpSpPr>
            <p:nvPr/>
          </p:nvGrpSpPr>
          <p:grpSpPr bwMode="auto">
            <a:xfrm>
              <a:off x="222" y="714"/>
              <a:ext cx="5346" cy="3274"/>
              <a:chOff x="222" y="714"/>
              <a:chExt cx="5346" cy="3274"/>
            </a:xfrm>
          </p:grpSpPr>
          <p:grpSp>
            <p:nvGrpSpPr>
              <p:cNvPr id="16409" name="Group 20"/>
              <p:cNvGrpSpPr>
                <a:grpSpLocks/>
              </p:cNvGrpSpPr>
              <p:nvPr/>
            </p:nvGrpSpPr>
            <p:grpSpPr bwMode="auto">
              <a:xfrm>
                <a:off x="1374" y="881"/>
                <a:ext cx="3031" cy="2610"/>
                <a:chOff x="1973" y="2495"/>
                <a:chExt cx="1151" cy="999"/>
              </a:xfrm>
            </p:grpSpPr>
            <p:sp>
              <p:nvSpPr>
                <p:cNvPr id="16421" name="Line 21"/>
                <p:cNvSpPr>
                  <a:spLocks noChangeShapeType="1"/>
                </p:cNvSpPr>
                <p:nvPr/>
              </p:nvSpPr>
              <p:spPr bwMode="auto">
                <a:xfrm>
                  <a:off x="1976" y="349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2"/>
                <p:cNvSpPr>
                  <a:spLocks noChangeShapeType="1"/>
                </p:cNvSpPr>
                <p:nvPr/>
              </p:nvSpPr>
              <p:spPr bwMode="auto">
                <a:xfrm flipV="1">
                  <a:off x="1973" y="2496"/>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Line 23"/>
                <p:cNvSpPr>
                  <a:spLocks noChangeShapeType="1"/>
                </p:cNvSpPr>
                <p:nvPr/>
              </p:nvSpPr>
              <p:spPr bwMode="auto">
                <a:xfrm flipV="1">
                  <a:off x="3124" y="2495"/>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10" name="Text Box 24"/>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6411" name="Text Box 25"/>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6412" name="Text Box 26"/>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sp>
            <p:nvSpPr>
              <p:cNvPr id="16413" name="Text Box 27"/>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6414" name="Text Box 28"/>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6415" name="Text Box 29"/>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6416" name="Text Box 30"/>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6417" name="Text Box 31"/>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6418" name="Text Box 32"/>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6419" name="Text Box 33"/>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6420" name="Text Box 34"/>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nvGrpSpPr>
          <p:cNvPr id="16391" name="Group 50"/>
          <p:cNvGrpSpPr>
            <a:grpSpLocks/>
          </p:cNvGrpSpPr>
          <p:nvPr/>
        </p:nvGrpSpPr>
        <p:grpSpPr bwMode="auto">
          <a:xfrm>
            <a:off x="2468563" y="1800225"/>
            <a:ext cx="4113212" cy="3463925"/>
            <a:chOff x="1555" y="1134"/>
            <a:chExt cx="2591" cy="2182"/>
          </a:xfrm>
        </p:grpSpPr>
        <p:sp>
          <p:nvSpPr>
            <p:cNvPr id="16404" name="Arc 41"/>
            <p:cNvSpPr>
              <a:spLocks/>
            </p:cNvSpPr>
            <p:nvPr/>
          </p:nvSpPr>
          <p:spPr bwMode="auto">
            <a:xfrm flipH="1" flipV="1">
              <a:off x="1555" y="1134"/>
              <a:ext cx="2578" cy="2033"/>
            </a:xfrm>
            <a:custGeom>
              <a:avLst/>
              <a:gdLst>
                <a:gd name="T0" fmla="*/ 0 w 21330"/>
                <a:gd name="T1" fmla="*/ 0 h 21295"/>
                <a:gd name="T2" fmla="*/ 0 w 21330"/>
                <a:gd name="T3" fmla="*/ 0 h 21295"/>
                <a:gd name="T4" fmla="*/ 0 w 21330"/>
                <a:gd name="T5" fmla="*/ 0 h 21295"/>
                <a:gd name="T6" fmla="*/ 0 60000 65536"/>
                <a:gd name="T7" fmla="*/ 0 60000 65536"/>
                <a:gd name="T8" fmla="*/ 0 60000 65536"/>
                <a:gd name="T9" fmla="*/ 0 w 21330"/>
                <a:gd name="T10" fmla="*/ 0 h 21295"/>
                <a:gd name="T11" fmla="*/ 21330 w 21330"/>
                <a:gd name="T12" fmla="*/ 21295 h 21295"/>
              </a:gdLst>
              <a:ahLst/>
              <a:cxnLst>
                <a:cxn ang="T6">
                  <a:pos x="T0" y="T1"/>
                </a:cxn>
                <a:cxn ang="T7">
                  <a:pos x="T2" y="T3"/>
                </a:cxn>
                <a:cxn ang="T8">
                  <a:pos x="T4" y="T5"/>
                </a:cxn>
              </a:cxnLst>
              <a:rect l="T9" t="T10" r="T11" b="T12"/>
              <a:pathLst>
                <a:path w="21330" h="21295" fill="none" extrusionOk="0">
                  <a:moveTo>
                    <a:pt x="3617" y="0"/>
                  </a:moveTo>
                  <a:cubicBezTo>
                    <a:pt x="12747" y="1551"/>
                    <a:pt x="19871" y="8748"/>
                    <a:pt x="21330" y="17892"/>
                  </a:cubicBezTo>
                </a:path>
                <a:path w="21330" h="21295" stroke="0" extrusionOk="0">
                  <a:moveTo>
                    <a:pt x="3617" y="0"/>
                  </a:moveTo>
                  <a:cubicBezTo>
                    <a:pt x="12747" y="1551"/>
                    <a:pt x="19871" y="8748"/>
                    <a:pt x="21330" y="17892"/>
                  </a:cubicBezTo>
                  <a:lnTo>
                    <a:pt x="0" y="21295"/>
                  </a:lnTo>
                  <a:close/>
                </a:path>
              </a:pathLst>
            </a:custGeom>
            <a:noFill/>
            <a:ln w="381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5" name="Text Box 42"/>
            <p:cNvSpPr txBox="1">
              <a:spLocks noChangeArrowheads="1"/>
            </p:cNvSpPr>
            <p:nvPr/>
          </p:nvSpPr>
          <p:spPr bwMode="auto">
            <a:xfrm>
              <a:off x="3618" y="3048"/>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MD</a:t>
              </a:r>
              <a:r>
                <a:rPr lang="en-US" sz="2300" baseline="-25000">
                  <a:cs typeface="Arial" charset="0"/>
                </a:rPr>
                <a:t>1</a:t>
              </a:r>
              <a:endParaRPr lang="en-US" sz="2300" b="1" i="1" baseline="-25000">
                <a:cs typeface="Arial" charset="0"/>
              </a:endParaRPr>
            </a:p>
          </p:txBody>
        </p:sp>
      </p:grpSp>
      <p:sp>
        <p:nvSpPr>
          <p:cNvPr id="72755" name="Text Box 51"/>
          <p:cNvSpPr txBox="1">
            <a:spLocks noChangeArrowheads="1"/>
          </p:cNvSpPr>
          <p:nvPr/>
        </p:nvSpPr>
        <p:spPr bwMode="auto">
          <a:xfrm>
            <a:off x="3956050" y="1089025"/>
            <a:ext cx="2809875" cy="15525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cs typeface="Arial" charset="0"/>
              </a:rPr>
              <a:t>P</a:t>
            </a:r>
            <a:r>
              <a:rPr lang="en-US" sz="2400">
                <a:cs typeface="Arial" charset="0"/>
              </a:rPr>
              <a:t> adjusts to equate quantity of money demanded with money supply.</a:t>
            </a:r>
          </a:p>
        </p:txBody>
      </p:sp>
      <p:grpSp>
        <p:nvGrpSpPr>
          <p:cNvPr id="10" name="Group 58"/>
          <p:cNvGrpSpPr>
            <a:grpSpLocks/>
          </p:cNvGrpSpPr>
          <p:nvPr/>
        </p:nvGrpSpPr>
        <p:grpSpPr bwMode="auto">
          <a:xfrm>
            <a:off x="7335838" y="3446463"/>
            <a:ext cx="1390650" cy="1135062"/>
            <a:chOff x="4621" y="2171"/>
            <a:chExt cx="876" cy="715"/>
          </a:xfrm>
        </p:grpSpPr>
        <p:sp>
          <p:nvSpPr>
            <p:cNvPr id="16402" name="Line 54"/>
            <p:cNvSpPr>
              <a:spLocks noChangeShapeType="1"/>
            </p:cNvSpPr>
            <p:nvPr/>
          </p:nvSpPr>
          <p:spPr bwMode="auto">
            <a:xfrm flipH="1">
              <a:off x="4621" y="2535"/>
              <a:ext cx="419" cy="0"/>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403" name="Text Box 52"/>
            <p:cNvSpPr txBox="1">
              <a:spLocks noChangeArrowheads="1"/>
            </p:cNvSpPr>
            <p:nvPr/>
          </p:nvSpPr>
          <p:spPr bwMode="auto">
            <a:xfrm>
              <a:off x="4870" y="2171"/>
              <a:ext cx="627" cy="71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400">
                  <a:cs typeface="Arial" charset="0"/>
                </a:rPr>
                <a:t>eq’m </a:t>
              </a:r>
              <a:br>
                <a:rPr lang="en-US" sz="2400">
                  <a:cs typeface="Arial" charset="0"/>
                </a:rPr>
              </a:br>
              <a:r>
                <a:rPr lang="en-US" sz="2400">
                  <a:cs typeface="Arial" charset="0"/>
                </a:rPr>
                <a:t>price </a:t>
              </a:r>
              <a:br>
                <a:rPr lang="en-US" sz="2400">
                  <a:cs typeface="Arial" charset="0"/>
                </a:rPr>
              </a:br>
              <a:r>
                <a:rPr lang="en-US" sz="2400">
                  <a:cs typeface="Arial" charset="0"/>
                </a:rPr>
                <a:t>level</a:t>
              </a:r>
            </a:p>
          </p:txBody>
        </p:sp>
      </p:grpSp>
      <p:grpSp>
        <p:nvGrpSpPr>
          <p:cNvPr id="11" name="Group 59"/>
          <p:cNvGrpSpPr>
            <a:grpSpLocks/>
          </p:cNvGrpSpPr>
          <p:nvPr/>
        </p:nvGrpSpPr>
        <p:grpSpPr bwMode="auto">
          <a:xfrm>
            <a:off x="349250" y="3341688"/>
            <a:ext cx="1387475" cy="1406525"/>
            <a:chOff x="220" y="2105"/>
            <a:chExt cx="874" cy="886"/>
          </a:xfrm>
        </p:grpSpPr>
        <p:sp>
          <p:nvSpPr>
            <p:cNvPr id="16400" name="Line 57"/>
            <p:cNvSpPr>
              <a:spLocks noChangeShapeType="1"/>
            </p:cNvSpPr>
            <p:nvPr/>
          </p:nvSpPr>
          <p:spPr bwMode="auto">
            <a:xfrm rot="10800000" flipH="1">
              <a:off x="675" y="2549"/>
              <a:ext cx="419" cy="0"/>
            </a:xfrm>
            <a:prstGeom prst="line">
              <a:avLst/>
            </a:prstGeom>
            <a:noFill/>
            <a:ln w="349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401" name="Text Box 56"/>
            <p:cNvSpPr txBox="1">
              <a:spLocks noChangeArrowheads="1"/>
            </p:cNvSpPr>
            <p:nvPr/>
          </p:nvSpPr>
          <p:spPr bwMode="auto">
            <a:xfrm>
              <a:off x="220" y="2105"/>
              <a:ext cx="701" cy="88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US" sz="2400">
                  <a:cs typeface="Arial" charset="0"/>
                </a:rPr>
                <a:t>eq’m </a:t>
              </a:r>
              <a:br>
                <a:rPr lang="en-US" sz="2400">
                  <a:cs typeface="Arial" charset="0"/>
                </a:rPr>
              </a:br>
              <a:r>
                <a:rPr lang="en-US" sz="2400">
                  <a:cs typeface="Arial" charset="0"/>
                </a:rPr>
                <a:t>value </a:t>
              </a:r>
              <a:br>
                <a:rPr lang="en-US" sz="2400">
                  <a:cs typeface="Arial" charset="0"/>
                </a:rPr>
              </a:br>
              <a:r>
                <a:rPr lang="en-US" sz="2400">
                  <a:cs typeface="Arial" charset="0"/>
                </a:rPr>
                <a:t>of money</a:t>
              </a:r>
            </a:p>
          </p:txBody>
        </p:sp>
      </p:grpSp>
      <p:grpSp>
        <p:nvGrpSpPr>
          <p:cNvPr id="12" name="Group 61"/>
          <p:cNvGrpSpPr>
            <a:grpSpLocks/>
          </p:cNvGrpSpPr>
          <p:nvPr/>
        </p:nvGrpSpPr>
        <p:grpSpPr bwMode="auto">
          <a:xfrm>
            <a:off x="2189163" y="3573463"/>
            <a:ext cx="4800600" cy="522287"/>
            <a:chOff x="1379" y="2251"/>
            <a:chExt cx="3024" cy="329"/>
          </a:xfrm>
        </p:grpSpPr>
        <p:sp>
          <p:nvSpPr>
            <p:cNvPr id="16397" name="Text Box 60"/>
            <p:cNvSpPr txBox="1">
              <a:spLocks noChangeArrowheads="1"/>
            </p:cNvSpPr>
            <p:nvPr/>
          </p:nvSpPr>
          <p:spPr bwMode="auto">
            <a:xfrm>
              <a:off x="2237" y="2251"/>
              <a:ext cx="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A</a:t>
              </a:r>
            </a:p>
          </p:txBody>
        </p:sp>
        <p:sp>
          <p:nvSpPr>
            <p:cNvPr id="16398" name="Line 4"/>
            <p:cNvSpPr>
              <a:spLocks noChangeShapeType="1"/>
            </p:cNvSpPr>
            <p:nvPr/>
          </p:nvSpPr>
          <p:spPr bwMode="auto">
            <a:xfrm>
              <a:off x="1379" y="2538"/>
              <a:ext cx="3024" cy="0"/>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Oval 43"/>
            <p:cNvSpPr>
              <a:spLocks noChangeArrowheads="1"/>
            </p:cNvSpPr>
            <p:nvPr/>
          </p:nvSpPr>
          <p:spPr bwMode="auto">
            <a:xfrm>
              <a:off x="2177" y="249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b="1">
                <a:cs typeface="Arial" charset="0"/>
              </a:endParaRPr>
            </a:p>
          </p:txBody>
        </p:sp>
      </p:grpSp>
      <p:sp>
        <p:nvSpPr>
          <p:cNvPr id="1639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24</a:t>
            </a:fld>
            <a:endParaRPr lang="en-US"/>
          </a:p>
        </p:txBody>
      </p:sp>
    </p:spTree>
    <p:extLst>
      <p:ext uri="{BB962C8B-B14F-4D97-AF65-F5344CB8AC3E}">
        <p14:creationId xmlns:p14="http://schemas.microsoft.com/office/powerpoint/2010/main" val="24651630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55"/>
                                        </p:tgtEl>
                                        <p:attrNameLst>
                                          <p:attrName>style.visibility</p:attrName>
                                        </p:attrNameLst>
                                      </p:cBhvr>
                                      <p:to>
                                        <p:strVal val="visible"/>
                                      </p:to>
                                    </p:set>
                                    <p:animEffect transition="in" filter="dissolve">
                                      <p:cBhvr>
                                        <p:cTn id="7" dur="500"/>
                                        <p:tgtEl>
                                          <p:spTgt spid="7275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5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7"/>
          <p:cNvSpPr>
            <a:spLocks noGrp="1" noChangeArrowheads="1"/>
          </p:cNvSpPr>
          <p:nvPr>
            <p:ph type="title" idx="4294967295"/>
          </p:nvPr>
        </p:nvSpPr>
        <p:spPr>
          <a:xfrm>
            <a:off x="0" y="119063"/>
            <a:ext cx="8229600" cy="649287"/>
          </a:xfrm>
        </p:spPr>
        <p:txBody>
          <a:bodyPr/>
          <a:lstStyle/>
          <a:p>
            <a:pPr eaLnBrk="1" hangingPunct="1"/>
            <a:r>
              <a:rPr lang="en-US" sz="3400" smtClean="0"/>
              <a:t>The Effects of a Monetary Injection</a:t>
            </a:r>
          </a:p>
        </p:txBody>
      </p:sp>
      <p:grpSp>
        <p:nvGrpSpPr>
          <p:cNvPr id="17412" name="Group 41"/>
          <p:cNvGrpSpPr>
            <a:grpSpLocks/>
          </p:cNvGrpSpPr>
          <p:nvPr/>
        </p:nvGrpSpPr>
        <p:grpSpPr bwMode="auto">
          <a:xfrm>
            <a:off x="2989263" y="1400175"/>
            <a:ext cx="1071562" cy="4638675"/>
            <a:chOff x="1883" y="882"/>
            <a:chExt cx="675" cy="2922"/>
          </a:xfrm>
        </p:grpSpPr>
        <p:grpSp>
          <p:nvGrpSpPr>
            <p:cNvPr id="17468" name="Group 42"/>
            <p:cNvGrpSpPr>
              <a:grpSpLocks/>
            </p:cNvGrpSpPr>
            <p:nvPr/>
          </p:nvGrpSpPr>
          <p:grpSpPr bwMode="auto">
            <a:xfrm>
              <a:off x="1986" y="882"/>
              <a:ext cx="468" cy="2604"/>
              <a:chOff x="1986" y="882"/>
              <a:chExt cx="468" cy="2604"/>
            </a:xfrm>
          </p:grpSpPr>
          <p:sp>
            <p:nvSpPr>
              <p:cNvPr id="17470" name="Line 43"/>
              <p:cNvSpPr>
                <a:spLocks noChangeShapeType="1"/>
              </p:cNvSpPr>
              <p:nvPr/>
            </p:nvSpPr>
            <p:spPr bwMode="auto">
              <a:xfrm flipV="1">
                <a:off x="2220" y="1128"/>
                <a:ext cx="0" cy="2358"/>
              </a:xfrm>
              <a:prstGeom prst="line">
                <a:avLst/>
              </a:prstGeom>
              <a:noFill/>
              <a:ln w="3810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Text Box 44"/>
              <p:cNvSpPr txBox="1">
                <a:spLocks noChangeArrowheads="1"/>
              </p:cNvSpPr>
              <p:nvPr/>
            </p:nvSpPr>
            <p:spPr bwMode="auto">
              <a:xfrm>
                <a:off x="1986" y="882"/>
                <a:ext cx="4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MS</a:t>
                </a:r>
                <a:r>
                  <a:rPr lang="en-US" sz="2300" baseline="-25000">
                    <a:cs typeface="Arial" charset="0"/>
                  </a:rPr>
                  <a:t>1</a:t>
                </a:r>
                <a:endParaRPr lang="en-US" sz="2300" b="1" i="1" baseline="-25000">
                  <a:cs typeface="Arial" charset="0"/>
                </a:endParaRPr>
              </a:p>
            </p:txBody>
          </p:sp>
        </p:grpSp>
        <p:sp>
          <p:nvSpPr>
            <p:cNvPr id="17469" name="Text Box 45"/>
            <p:cNvSpPr txBox="1">
              <a:spLocks noChangeArrowheads="1"/>
            </p:cNvSpPr>
            <p:nvPr/>
          </p:nvSpPr>
          <p:spPr bwMode="auto">
            <a:xfrm>
              <a:off x="1883" y="3516"/>
              <a:ext cx="6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$1000</a:t>
              </a:r>
            </a:p>
          </p:txBody>
        </p:sp>
      </p:grpSp>
      <p:sp>
        <p:nvSpPr>
          <p:cNvPr id="17413" name="Line 4"/>
          <p:cNvSpPr>
            <a:spLocks noChangeShapeType="1"/>
          </p:cNvSpPr>
          <p:nvPr/>
        </p:nvSpPr>
        <p:spPr bwMode="auto">
          <a:xfrm>
            <a:off x="2189163" y="4029075"/>
            <a:ext cx="4800600"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15" name="Group 8"/>
          <p:cNvGrpSpPr>
            <a:grpSpLocks/>
          </p:cNvGrpSpPr>
          <p:nvPr/>
        </p:nvGrpSpPr>
        <p:grpSpPr bwMode="auto">
          <a:xfrm>
            <a:off x="352425" y="1133475"/>
            <a:ext cx="8486775" cy="5197475"/>
            <a:chOff x="222" y="714"/>
            <a:chExt cx="5346" cy="3274"/>
          </a:xfrm>
        </p:grpSpPr>
        <p:grpSp>
          <p:nvGrpSpPr>
            <p:cNvPr id="17442" name="Group 9"/>
            <p:cNvGrpSpPr>
              <a:grpSpLocks/>
            </p:cNvGrpSpPr>
            <p:nvPr/>
          </p:nvGrpSpPr>
          <p:grpSpPr bwMode="auto">
            <a:xfrm>
              <a:off x="1374" y="1569"/>
              <a:ext cx="86" cy="1453"/>
              <a:chOff x="1374" y="1563"/>
              <a:chExt cx="128" cy="1453"/>
            </a:xfrm>
          </p:grpSpPr>
          <p:sp>
            <p:nvSpPr>
              <p:cNvPr id="17464" name="Line 10"/>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11"/>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12"/>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13"/>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43" name="Group 14"/>
            <p:cNvGrpSpPr>
              <a:grpSpLocks/>
            </p:cNvGrpSpPr>
            <p:nvPr/>
          </p:nvGrpSpPr>
          <p:grpSpPr bwMode="auto">
            <a:xfrm>
              <a:off x="4320" y="1569"/>
              <a:ext cx="86" cy="1453"/>
              <a:chOff x="1374" y="1563"/>
              <a:chExt cx="128" cy="1453"/>
            </a:xfrm>
          </p:grpSpPr>
          <p:sp>
            <p:nvSpPr>
              <p:cNvPr id="17460" name="Line 15"/>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16"/>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17"/>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18"/>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44" name="Group 19"/>
            <p:cNvGrpSpPr>
              <a:grpSpLocks/>
            </p:cNvGrpSpPr>
            <p:nvPr/>
          </p:nvGrpSpPr>
          <p:grpSpPr bwMode="auto">
            <a:xfrm>
              <a:off x="222" y="714"/>
              <a:ext cx="5346" cy="3274"/>
              <a:chOff x="222" y="714"/>
              <a:chExt cx="5346" cy="3274"/>
            </a:xfrm>
          </p:grpSpPr>
          <p:grpSp>
            <p:nvGrpSpPr>
              <p:cNvPr id="17445" name="Group 20"/>
              <p:cNvGrpSpPr>
                <a:grpSpLocks/>
              </p:cNvGrpSpPr>
              <p:nvPr/>
            </p:nvGrpSpPr>
            <p:grpSpPr bwMode="auto">
              <a:xfrm>
                <a:off x="1374" y="881"/>
                <a:ext cx="3031" cy="2610"/>
                <a:chOff x="1973" y="2495"/>
                <a:chExt cx="1151" cy="999"/>
              </a:xfrm>
            </p:grpSpPr>
            <p:sp>
              <p:nvSpPr>
                <p:cNvPr id="17457" name="Line 21"/>
                <p:cNvSpPr>
                  <a:spLocks noChangeShapeType="1"/>
                </p:cNvSpPr>
                <p:nvPr/>
              </p:nvSpPr>
              <p:spPr bwMode="auto">
                <a:xfrm>
                  <a:off x="1976" y="349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22"/>
                <p:cNvSpPr>
                  <a:spLocks noChangeShapeType="1"/>
                </p:cNvSpPr>
                <p:nvPr/>
              </p:nvSpPr>
              <p:spPr bwMode="auto">
                <a:xfrm flipV="1">
                  <a:off x="1973" y="2496"/>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23"/>
                <p:cNvSpPr>
                  <a:spLocks noChangeShapeType="1"/>
                </p:cNvSpPr>
                <p:nvPr/>
              </p:nvSpPr>
              <p:spPr bwMode="auto">
                <a:xfrm flipV="1">
                  <a:off x="3124" y="2495"/>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46" name="Text Box 24"/>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7447" name="Text Box 25"/>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7448" name="Text Box 26"/>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sp>
            <p:nvSpPr>
              <p:cNvPr id="17449" name="Text Box 27"/>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7450" name="Text Box 28"/>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7451" name="Text Box 29"/>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7452" name="Text Box 30"/>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7453" name="Text Box 31"/>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7454" name="Text Box 32"/>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7455" name="Text Box 33"/>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7456" name="Text Box 34"/>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nvGrpSpPr>
          <p:cNvPr id="17416" name="Group 35"/>
          <p:cNvGrpSpPr>
            <a:grpSpLocks/>
          </p:cNvGrpSpPr>
          <p:nvPr/>
        </p:nvGrpSpPr>
        <p:grpSpPr bwMode="auto">
          <a:xfrm>
            <a:off x="2468563" y="1800225"/>
            <a:ext cx="4113212" cy="3463925"/>
            <a:chOff x="1555" y="1134"/>
            <a:chExt cx="2591" cy="2182"/>
          </a:xfrm>
        </p:grpSpPr>
        <p:sp>
          <p:nvSpPr>
            <p:cNvPr id="17440" name="Arc 36"/>
            <p:cNvSpPr>
              <a:spLocks/>
            </p:cNvSpPr>
            <p:nvPr/>
          </p:nvSpPr>
          <p:spPr bwMode="auto">
            <a:xfrm flipH="1" flipV="1">
              <a:off x="1555" y="1134"/>
              <a:ext cx="2578" cy="2033"/>
            </a:xfrm>
            <a:custGeom>
              <a:avLst/>
              <a:gdLst>
                <a:gd name="T0" fmla="*/ 0 w 21330"/>
                <a:gd name="T1" fmla="*/ 0 h 21295"/>
                <a:gd name="T2" fmla="*/ 0 w 21330"/>
                <a:gd name="T3" fmla="*/ 0 h 21295"/>
                <a:gd name="T4" fmla="*/ 0 w 21330"/>
                <a:gd name="T5" fmla="*/ 0 h 21295"/>
                <a:gd name="T6" fmla="*/ 0 60000 65536"/>
                <a:gd name="T7" fmla="*/ 0 60000 65536"/>
                <a:gd name="T8" fmla="*/ 0 60000 65536"/>
                <a:gd name="T9" fmla="*/ 0 w 21330"/>
                <a:gd name="T10" fmla="*/ 0 h 21295"/>
                <a:gd name="T11" fmla="*/ 21330 w 21330"/>
                <a:gd name="T12" fmla="*/ 21295 h 21295"/>
              </a:gdLst>
              <a:ahLst/>
              <a:cxnLst>
                <a:cxn ang="T6">
                  <a:pos x="T0" y="T1"/>
                </a:cxn>
                <a:cxn ang="T7">
                  <a:pos x="T2" y="T3"/>
                </a:cxn>
                <a:cxn ang="T8">
                  <a:pos x="T4" y="T5"/>
                </a:cxn>
              </a:cxnLst>
              <a:rect l="T9" t="T10" r="T11" b="T12"/>
              <a:pathLst>
                <a:path w="21330" h="21295" fill="none" extrusionOk="0">
                  <a:moveTo>
                    <a:pt x="3617" y="0"/>
                  </a:moveTo>
                  <a:cubicBezTo>
                    <a:pt x="12747" y="1551"/>
                    <a:pt x="19871" y="8748"/>
                    <a:pt x="21330" y="17892"/>
                  </a:cubicBezTo>
                </a:path>
                <a:path w="21330" h="21295" stroke="0" extrusionOk="0">
                  <a:moveTo>
                    <a:pt x="3617" y="0"/>
                  </a:moveTo>
                  <a:cubicBezTo>
                    <a:pt x="12747" y="1551"/>
                    <a:pt x="19871" y="8748"/>
                    <a:pt x="21330" y="17892"/>
                  </a:cubicBezTo>
                  <a:lnTo>
                    <a:pt x="0" y="21295"/>
                  </a:lnTo>
                  <a:close/>
                </a:path>
              </a:pathLst>
            </a:custGeom>
            <a:noFill/>
            <a:ln w="381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1" name="Text Box 37"/>
            <p:cNvSpPr txBox="1">
              <a:spLocks noChangeArrowheads="1"/>
            </p:cNvSpPr>
            <p:nvPr/>
          </p:nvSpPr>
          <p:spPr bwMode="auto">
            <a:xfrm>
              <a:off x="3618" y="3048"/>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MD</a:t>
              </a:r>
              <a:r>
                <a:rPr lang="en-US" sz="2300" baseline="-25000">
                  <a:cs typeface="Arial" charset="0"/>
                </a:rPr>
                <a:t>1</a:t>
              </a:r>
              <a:endParaRPr lang="en-US" sz="2300" b="1" i="1" baseline="-25000">
                <a:cs typeface="Arial" charset="0"/>
              </a:endParaRPr>
            </a:p>
          </p:txBody>
        </p:sp>
      </p:grpSp>
      <p:sp>
        <p:nvSpPr>
          <p:cNvPr id="17417" name="Oval 38"/>
          <p:cNvSpPr>
            <a:spLocks noChangeArrowheads="1"/>
          </p:cNvSpPr>
          <p:nvPr/>
        </p:nvSpPr>
        <p:spPr bwMode="auto">
          <a:xfrm>
            <a:off x="3455988" y="3957638"/>
            <a:ext cx="139700" cy="138112"/>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b="1">
              <a:cs typeface="Arial" charset="0"/>
            </a:endParaRPr>
          </a:p>
        </p:txBody>
      </p:sp>
      <p:sp>
        <p:nvSpPr>
          <p:cNvPr id="74792" name="Line 40"/>
          <p:cNvSpPr>
            <a:spLocks noChangeShapeType="1"/>
          </p:cNvSpPr>
          <p:nvPr/>
        </p:nvSpPr>
        <p:spPr bwMode="auto">
          <a:xfrm>
            <a:off x="3571875" y="2257425"/>
            <a:ext cx="1285875" cy="0"/>
          </a:xfrm>
          <a:prstGeom prst="line">
            <a:avLst/>
          </a:prstGeom>
          <a:noFill/>
          <a:ln w="38100">
            <a:solidFill>
              <a:schemeClr val="bg2"/>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0" name="Group 51"/>
          <p:cNvGrpSpPr>
            <a:grpSpLocks/>
          </p:cNvGrpSpPr>
          <p:nvPr/>
        </p:nvGrpSpPr>
        <p:grpSpPr bwMode="auto">
          <a:xfrm>
            <a:off x="7335838" y="4213225"/>
            <a:ext cx="1390650" cy="1135063"/>
            <a:chOff x="4621" y="2171"/>
            <a:chExt cx="876" cy="715"/>
          </a:xfrm>
        </p:grpSpPr>
        <p:sp>
          <p:nvSpPr>
            <p:cNvPr id="17438" name="Line 52"/>
            <p:cNvSpPr>
              <a:spLocks noChangeShapeType="1"/>
            </p:cNvSpPr>
            <p:nvPr/>
          </p:nvSpPr>
          <p:spPr bwMode="auto">
            <a:xfrm flipH="1">
              <a:off x="4621" y="2535"/>
              <a:ext cx="419" cy="0"/>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39" name="Text Box 53"/>
            <p:cNvSpPr txBox="1">
              <a:spLocks noChangeArrowheads="1"/>
            </p:cNvSpPr>
            <p:nvPr/>
          </p:nvSpPr>
          <p:spPr bwMode="auto">
            <a:xfrm>
              <a:off x="4870" y="2171"/>
              <a:ext cx="627" cy="71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400">
                  <a:cs typeface="Arial" charset="0"/>
                </a:rPr>
                <a:t>eq’m </a:t>
              </a:r>
              <a:br>
                <a:rPr lang="en-US" sz="2400">
                  <a:cs typeface="Arial" charset="0"/>
                </a:rPr>
              </a:br>
              <a:r>
                <a:rPr lang="en-US" sz="2400">
                  <a:cs typeface="Arial" charset="0"/>
                </a:rPr>
                <a:t>price </a:t>
              </a:r>
              <a:br>
                <a:rPr lang="en-US" sz="2400">
                  <a:cs typeface="Arial" charset="0"/>
                </a:rPr>
              </a:br>
              <a:r>
                <a:rPr lang="en-US" sz="2400">
                  <a:cs typeface="Arial" charset="0"/>
                </a:rPr>
                <a:t>level</a:t>
              </a:r>
            </a:p>
          </p:txBody>
        </p:sp>
      </p:grpSp>
      <p:grpSp>
        <p:nvGrpSpPr>
          <p:cNvPr id="11" name="Group 54"/>
          <p:cNvGrpSpPr>
            <a:grpSpLocks/>
          </p:cNvGrpSpPr>
          <p:nvPr/>
        </p:nvGrpSpPr>
        <p:grpSpPr bwMode="auto">
          <a:xfrm>
            <a:off x="349250" y="4108450"/>
            <a:ext cx="1387475" cy="1406525"/>
            <a:chOff x="220" y="2105"/>
            <a:chExt cx="874" cy="886"/>
          </a:xfrm>
        </p:grpSpPr>
        <p:sp>
          <p:nvSpPr>
            <p:cNvPr id="17436" name="Line 55"/>
            <p:cNvSpPr>
              <a:spLocks noChangeShapeType="1"/>
            </p:cNvSpPr>
            <p:nvPr/>
          </p:nvSpPr>
          <p:spPr bwMode="auto">
            <a:xfrm rot="10800000" flipH="1">
              <a:off x="675" y="2549"/>
              <a:ext cx="419" cy="0"/>
            </a:xfrm>
            <a:prstGeom prst="line">
              <a:avLst/>
            </a:prstGeom>
            <a:noFill/>
            <a:ln w="349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37" name="Text Box 56"/>
            <p:cNvSpPr txBox="1">
              <a:spLocks noChangeArrowheads="1"/>
            </p:cNvSpPr>
            <p:nvPr/>
          </p:nvSpPr>
          <p:spPr bwMode="auto">
            <a:xfrm>
              <a:off x="220" y="2105"/>
              <a:ext cx="701" cy="88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US" sz="2400">
                  <a:cs typeface="Arial" charset="0"/>
                </a:rPr>
                <a:t>eq’m </a:t>
              </a:r>
              <a:br>
                <a:rPr lang="en-US" sz="2400">
                  <a:cs typeface="Arial" charset="0"/>
                </a:rPr>
              </a:br>
              <a:r>
                <a:rPr lang="en-US" sz="2400">
                  <a:cs typeface="Arial" charset="0"/>
                </a:rPr>
                <a:t>value </a:t>
              </a:r>
              <a:br>
                <a:rPr lang="en-US" sz="2400">
                  <a:cs typeface="Arial" charset="0"/>
                </a:rPr>
              </a:br>
              <a:r>
                <a:rPr lang="en-US" sz="2400">
                  <a:cs typeface="Arial" charset="0"/>
                </a:rPr>
                <a:t>of money</a:t>
              </a:r>
            </a:p>
          </p:txBody>
        </p:sp>
      </p:grpSp>
      <p:sp>
        <p:nvSpPr>
          <p:cNvPr id="17421" name="Text Box 58"/>
          <p:cNvSpPr txBox="1">
            <a:spLocks noChangeArrowheads="1"/>
          </p:cNvSpPr>
          <p:nvPr/>
        </p:nvSpPr>
        <p:spPr bwMode="auto">
          <a:xfrm>
            <a:off x="3551238" y="3573463"/>
            <a:ext cx="40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A</a:t>
            </a:r>
          </a:p>
        </p:txBody>
      </p:sp>
      <p:grpSp>
        <p:nvGrpSpPr>
          <p:cNvPr id="12" name="Group 46"/>
          <p:cNvGrpSpPr>
            <a:grpSpLocks/>
          </p:cNvGrpSpPr>
          <p:nvPr/>
        </p:nvGrpSpPr>
        <p:grpSpPr bwMode="auto">
          <a:xfrm>
            <a:off x="4348163" y="1400175"/>
            <a:ext cx="1071562" cy="4638675"/>
            <a:chOff x="2739" y="882"/>
            <a:chExt cx="675" cy="2922"/>
          </a:xfrm>
        </p:grpSpPr>
        <p:grpSp>
          <p:nvGrpSpPr>
            <p:cNvPr id="17432" name="Group 47"/>
            <p:cNvGrpSpPr>
              <a:grpSpLocks/>
            </p:cNvGrpSpPr>
            <p:nvPr/>
          </p:nvGrpSpPr>
          <p:grpSpPr bwMode="auto">
            <a:xfrm>
              <a:off x="2842" y="882"/>
              <a:ext cx="468" cy="2604"/>
              <a:chOff x="2842" y="882"/>
              <a:chExt cx="468" cy="2604"/>
            </a:xfrm>
          </p:grpSpPr>
          <p:sp>
            <p:nvSpPr>
              <p:cNvPr id="17434" name="Line 48"/>
              <p:cNvSpPr>
                <a:spLocks noChangeShapeType="1"/>
              </p:cNvSpPr>
              <p:nvPr/>
            </p:nvSpPr>
            <p:spPr bwMode="auto">
              <a:xfrm flipV="1">
                <a:off x="3076" y="1128"/>
                <a:ext cx="0" cy="2358"/>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Text Box 49"/>
              <p:cNvSpPr txBox="1">
                <a:spLocks noChangeArrowheads="1"/>
              </p:cNvSpPr>
              <p:nvPr/>
            </p:nvSpPr>
            <p:spPr bwMode="auto">
              <a:xfrm>
                <a:off x="2842" y="882"/>
                <a:ext cx="4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MS</a:t>
                </a:r>
                <a:r>
                  <a:rPr lang="en-US" sz="2300" baseline="-25000">
                    <a:cs typeface="Arial" charset="0"/>
                  </a:rPr>
                  <a:t>2</a:t>
                </a:r>
                <a:endParaRPr lang="en-US" sz="2300" b="1" i="1" baseline="-25000">
                  <a:cs typeface="Arial" charset="0"/>
                </a:endParaRPr>
              </a:p>
            </p:txBody>
          </p:sp>
        </p:grpSp>
        <p:sp>
          <p:nvSpPr>
            <p:cNvPr id="17433" name="Text Box 50"/>
            <p:cNvSpPr txBox="1">
              <a:spLocks noChangeArrowheads="1"/>
            </p:cNvSpPr>
            <p:nvPr/>
          </p:nvSpPr>
          <p:spPr bwMode="auto">
            <a:xfrm>
              <a:off x="2739" y="3516"/>
              <a:ext cx="6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$2000</a:t>
              </a:r>
            </a:p>
          </p:txBody>
        </p:sp>
      </p:grpSp>
      <p:grpSp>
        <p:nvGrpSpPr>
          <p:cNvPr id="14" name="Group 61"/>
          <p:cNvGrpSpPr>
            <a:grpSpLocks/>
          </p:cNvGrpSpPr>
          <p:nvPr/>
        </p:nvGrpSpPr>
        <p:grpSpPr bwMode="auto">
          <a:xfrm>
            <a:off x="2190750" y="4340225"/>
            <a:ext cx="4800600" cy="522288"/>
            <a:chOff x="1380" y="2734"/>
            <a:chExt cx="3024" cy="329"/>
          </a:xfrm>
        </p:grpSpPr>
        <p:sp>
          <p:nvSpPr>
            <p:cNvPr id="17429" name="Text Box 59"/>
            <p:cNvSpPr txBox="1">
              <a:spLocks noChangeArrowheads="1"/>
            </p:cNvSpPr>
            <p:nvPr/>
          </p:nvSpPr>
          <p:spPr bwMode="auto">
            <a:xfrm>
              <a:off x="3118" y="2734"/>
              <a:ext cx="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B</a:t>
              </a:r>
            </a:p>
          </p:txBody>
        </p:sp>
        <p:sp>
          <p:nvSpPr>
            <p:cNvPr id="17430" name="Line 3"/>
            <p:cNvSpPr>
              <a:spLocks noChangeShapeType="1"/>
            </p:cNvSpPr>
            <p:nvPr/>
          </p:nvSpPr>
          <p:spPr bwMode="auto">
            <a:xfrm>
              <a:off x="1380" y="3023"/>
              <a:ext cx="3024" cy="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Oval 39"/>
            <p:cNvSpPr>
              <a:spLocks noChangeArrowheads="1"/>
            </p:cNvSpPr>
            <p:nvPr/>
          </p:nvSpPr>
          <p:spPr bwMode="auto">
            <a:xfrm>
              <a:off x="3032" y="297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b="1">
                <a:cs typeface="Arial" charset="0"/>
              </a:endParaRPr>
            </a:p>
          </p:txBody>
        </p:sp>
      </p:grpSp>
      <p:sp>
        <p:nvSpPr>
          <p:cNvPr id="74815" name="Text Box 63"/>
          <p:cNvSpPr txBox="1">
            <a:spLocks noChangeArrowheads="1"/>
          </p:cNvSpPr>
          <p:nvPr/>
        </p:nvSpPr>
        <p:spPr bwMode="auto">
          <a:xfrm>
            <a:off x="5614988" y="2282825"/>
            <a:ext cx="2276475" cy="11969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Then the value of money falls, </a:t>
            </a:r>
            <a:br>
              <a:rPr lang="en-US" sz="2400">
                <a:cs typeface="Arial" charset="0"/>
              </a:rPr>
            </a:br>
            <a:r>
              <a:rPr lang="en-US" sz="2400">
                <a:cs typeface="Arial" charset="0"/>
              </a:rPr>
              <a:t>and </a:t>
            </a:r>
            <a:r>
              <a:rPr lang="en-US" sz="2400" b="1" i="1">
                <a:cs typeface="Arial" charset="0"/>
              </a:rPr>
              <a:t>P</a:t>
            </a:r>
            <a:r>
              <a:rPr lang="en-US" sz="2400">
                <a:cs typeface="Arial" charset="0"/>
              </a:rPr>
              <a:t> rises. </a:t>
            </a:r>
          </a:p>
        </p:txBody>
      </p:sp>
      <p:sp>
        <p:nvSpPr>
          <p:cNvPr id="74814" name="Text Box 62"/>
          <p:cNvSpPr txBox="1">
            <a:spLocks noChangeArrowheads="1"/>
          </p:cNvSpPr>
          <p:nvPr/>
        </p:nvSpPr>
        <p:spPr bwMode="auto">
          <a:xfrm>
            <a:off x="355600" y="2254250"/>
            <a:ext cx="2608263" cy="1196975"/>
          </a:xfrm>
          <a:prstGeom prst="rect">
            <a:avLst/>
          </a:prstGeom>
          <a:solidFill>
            <a:srgbClr val="CCFFCC"/>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Suppose the Fed increases the money supply.</a:t>
            </a:r>
          </a:p>
        </p:txBody>
      </p:sp>
      <p:sp>
        <p:nvSpPr>
          <p:cNvPr id="74816" name="Line 64"/>
          <p:cNvSpPr>
            <a:spLocks noChangeShapeType="1"/>
          </p:cNvSpPr>
          <p:nvPr/>
        </p:nvSpPr>
        <p:spPr bwMode="auto">
          <a:xfrm rot="10800000" flipV="1">
            <a:off x="2179638" y="4027488"/>
            <a:ext cx="0" cy="766762"/>
          </a:xfrm>
          <a:prstGeom prst="line">
            <a:avLst/>
          </a:prstGeom>
          <a:noFill/>
          <a:ln w="50800">
            <a:solidFill>
              <a:srgbClr val="9900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4817" name="Line 65"/>
          <p:cNvSpPr>
            <a:spLocks noChangeShapeType="1"/>
          </p:cNvSpPr>
          <p:nvPr/>
        </p:nvSpPr>
        <p:spPr bwMode="auto">
          <a:xfrm rot="10800000" flipV="1">
            <a:off x="6989763" y="4017963"/>
            <a:ext cx="0" cy="766762"/>
          </a:xfrm>
          <a:prstGeom prst="line">
            <a:avLst/>
          </a:prstGeom>
          <a:noFill/>
          <a:ln w="50800">
            <a:solidFill>
              <a:srgbClr val="9900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2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25</a:t>
            </a:fld>
            <a:endParaRPr lang="en-US"/>
          </a:p>
        </p:txBody>
      </p:sp>
    </p:spTree>
    <p:extLst>
      <p:ext uri="{BB962C8B-B14F-4D97-AF65-F5344CB8AC3E}">
        <p14:creationId xmlns:p14="http://schemas.microsoft.com/office/powerpoint/2010/main" val="2768997962"/>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814"/>
                                        </p:tgtEl>
                                        <p:attrNameLst>
                                          <p:attrName>style.visibility</p:attrName>
                                        </p:attrNameLst>
                                      </p:cBhvr>
                                      <p:to>
                                        <p:strVal val="visible"/>
                                      </p:to>
                                    </p:set>
                                    <p:animEffect transition="in" filter="dissolve">
                                      <p:cBhvr>
                                        <p:cTn id="7" dur="500"/>
                                        <p:tgtEl>
                                          <p:spTgt spid="748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792"/>
                                        </p:tgtEl>
                                        <p:attrNameLst>
                                          <p:attrName>style.visibility</p:attrName>
                                        </p:attrNameLst>
                                      </p:cBhvr>
                                      <p:to>
                                        <p:strVal val="visible"/>
                                      </p:to>
                                    </p:set>
                                    <p:animEffect transition="in" filter="wipe(left)">
                                      <p:cBhvr>
                                        <p:cTn id="11" dur="500"/>
                                        <p:tgtEl>
                                          <p:spTgt spid="74792"/>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xit" presetSubtype="0" fill="hold" grpId="1" nodeType="clickEffect">
                                  <p:stCondLst>
                                    <p:cond delay="0"/>
                                  </p:stCondLst>
                                  <p:childTnLst>
                                    <p:animEffect transition="out" filter="dissolve">
                                      <p:cBhvr>
                                        <p:cTn id="19" dur="500"/>
                                        <p:tgtEl>
                                          <p:spTgt spid="74814"/>
                                        </p:tgtEl>
                                      </p:cBhvr>
                                    </p:animEffect>
                                    <p:set>
                                      <p:cBhvr>
                                        <p:cTn id="20" dur="1" fill="hold">
                                          <p:stCondLst>
                                            <p:cond delay="499"/>
                                          </p:stCondLst>
                                        </p:cTn>
                                        <p:tgtEl>
                                          <p:spTgt spid="7481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4815"/>
                                        </p:tgtEl>
                                        <p:attrNameLst>
                                          <p:attrName>style.visibility</p:attrName>
                                        </p:attrNameLst>
                                      </p:cBhvr>
                                      <p:to>
                                        <p:strVal val="visible"/>
                                      </p:to>
                                    </p:set>
                                    <p:animEffect transition="in" filter="dissolve">
                                      <p:cBhvr>
                                        <p:cTn id="25" dur="500"/>
                                        <p:tgtEl>
                                          <p:spTgt spid="74815"/>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4816"/>
                                        </p:tgtEl>
                                        <p:attrNameLst>
                                          <p:attrName>style.visibility</p:attrName>
                                        </p:attrNameLst>
                                      </p:cBhvr>
                                      <p:to>
                                        <p:strVal val="visible"/>
                                      </p:to>
                                    </p:set>
                                    <p:animEffect transition="in" filter="wipe(up)">
                                      <p:cBhvr>
                                        <p:cTn id="29" dur="500"/>
                                        <p:tgtEl>
                                          <p:spTgt spid="74816"/>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nodeType="afterGroup">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74817"/>
                                        </p:tgtEl>
                                        <p:attrNameLst>
                                          <p:attrName>style.visibility</p:attrName>
                                        </p:attrNameLst>
                                      </p:cBhvr>
                                      <p:to>
                                        <p:strVal val="visible"/>
                                      </p:to>
                                    </p:set>
                                    <p:animEffect transition="in" filter="wipe(up)">
                                      <p:cBhvr>
                                        <p:cTn id="41" dur="500"/>
                                        <p:tgtEl>
                                          <p:spTgt spid="74817"/>
                                        </p:tgtEl>
                                      </p:cBhvr>
                                    </p:animEffect>
                                  </p:childTnLst>
                                </p:cTn>
                              </p:par>
                            </p:childTnLst>
                          </p:cTn>
                        </p:par>
                        <p:par>
                          <p:cTn id="42" fill="hold" nodeType="afterGroup">
                            <p:stCondLst>
                              <p:cond delay="25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92" grpId="0" animBg="1"/>
      <p:bldP spid="74815" grpId="0" animBg="1"/>
      <p:bldP spid="74814" grpId="0" animBg="1"/>
      <p:bldP spid="74814" grpId="1" animBg="1"/>
      <p:bldP spid="74816" grpId="0" animBg="1"/>
      <p:bldP spid="7481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2"/>
          <p:cNvSpPr>
            <a:spLocks noGrp="1" noChangeArrowheads="1"/>
          </p:cNvSpPr>
          <p:nvPr>
            <p:ph type="title" idx="4294967295"/>
          </p:nvPr>
        </p:nvSpPr>
        <p:spPr>
          <a:xfrm>
            <a:off x="0" y="252413"/>
            <a:ext cx="9144000" cy="649287"/>
          </a:xfrm>
        </p:spPr>
        <p:txBody>
          <a:bodyPr/>
          <a:lstStyle/>
          <a:p>
            <a:pPr eaLnBrk="1" hangingPunct="1"/>
            <a:r>
              <a:rPr lang="en-US" sz="3600" smtClean="0"/>
              <a:t>A Brief Look at the Adjustment Process</a:t>
            </a:r>
          </a:p>
        </p:txBody>
      </p:sp>
      <p:sp>
        <p:nvSpPr>
          <p:cNvPr id="84995" name="Rectangle 3"/>
          <p:cNvSpPr>
            <a:spLocks noGrp="1" noChangeArrowheads="1"/>
          </p:cNvSpPr>
          <p:nvPr>
            <p:ph type="body" idx="4294967295"/>
          </p:nvPr>
        </p:nvSpPr>
        <p:spPr>
          <a:xfrm>
            <a:off x="0" y="1477963"/>
            <a:ext cx="8178800" cy="5087937"/>
          </a:xfrm>
        </p:spPr>
        <p:txBody>
          <a:bodyPr/>
          <a:lstStyle/>
          <a:p>
            <a:pPr marL="0" indent="0" eaLnBrk="1" hangingPunct="1">
              <a:buFont typeface="Wingdings" pitchFamily="2" charset="2"/>
              <a:buNone/>
            </a:pPr>
            <a:r>
              <a:rPr lang="en-US" sz="2700" smtClean="0"/>
              <a:t>How does this work?    </a:t>
            </a:r>
          </a:p>
          <a:p>
            <a:pPr marL="403225" lvl="1" indent="-288925" eaLnBrk="1" hangingPunct="1">
              <a:lnSpc>
                <a:spcPct val="105000"/>
              </a:lnSpc>
              <a:buClr>
                <a:srgbClr val="339966"/>
              </a:buClr>
            </a:pPr>
            <a:r>
              <a:rPr lang="en-US" smtClean="0"/>
              <a:t>At the initial </a:t>
            </a:r>
            <a:r>
              <a:rPr lang="en-US" b="1" i="1" smtClean="0"/>
              <a:t>P</a:t>
            </a:r>
            <a:r>
              <a:rPr lang="en-US" smtClean="0"/>
              <a:t>, an increase in MS causes </a:t>
            </a:r>
            <a:br>
              <a:rPr lang="en-US" smtClean="0"/>
            </a:br>
            <a:r>
              <a:rPr lang="en-US" smtClean="0"/>
              <a:t>excess supply of money. </a:t>
            </a:r>
          </a:p>
          <a:p>
            <a:pPr marL="403225" lvl="1" indent="-288925" eaLnBrk="1" hangingPunct="1">
              <a:lnSpc>
                <a:spcPct val="105000"/>
              </a:lnSpc>
              <a:buClr>
                <a:srgbClr val="339966"/>
              </a:buClr>
            </a:pPr>
            <a:r>
              <a:rPr lang="en-US" smtClean="0"/>
              <a:t>People get rid of their excess money by spending it on g&amp;s or by loaning it to others, who spend it.  Result:  increased demand for goods.</a:t>
            </a:r>
          </a:p>
          <a:p>
            <a:pPr marL="403225" lvl="1" indent="-288925" eaLnBrk="1" hangingPunct="1">
              <a:lnSpc>
                <a:spcPct val="105000"/>
              </a:lnSpc>
              <a:buClr>
                <a:srgbClr val="339966"/>
              </a:buClr>
            </a:pPr>
            <a:r>
              <a:rPr lang="en-US" smtClean="0"/>
              <a:t>But (long-run) supply of goods does not increase, </a:t>
            </a:r>
            <a:br>
              <a:rPr lang="en-US" smtClean="0"/>
            </a:br>
            <a:r>
              <a:rPr lang="en-US" smtClean="0"/>
              <a:t>so prices must rise.  </a:t>
            </a:r>
          </a:p>
          <a:p>
            <a:pPr marL="0" indent="0" eaLnBrk="1" hangingPunct="1">
              <a:spcBef>
                <a:spcPct val="40000"/>
              </a:spcBef>
              <a:buFont typeface="Wingdings" pitchFamily="2" charset="2"/>
              <a:buNone/>
            </a:pPr>
            <a:r>
              <a:rPr lang="en-US" sz="2700" smtClean="0"/>
              <a:t>(Other things happen in the short run, which we will study in later chapters.)  </a:t>
            </a:r>
          </a:p>
        </p:txBody>
      </p:sp>
      <p:sp>
        <p:nvSpPr>
          <p:cNvPr id="18438" name="Rectangle 4"/>
          <p:cNvSpPr>
            <a:spLocks noChangeArrowheads="1"/>
          </p:cNvSpPr>
          <p:nvPr/>
        </p:nvSpPr>
        <p:spPr bwMode="auto">
          <a:xfrm>
            <a:off x="447675" y="900113"/>
            <a:ext cx="829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5000"/>
              </a:lnSpc>
              <a:spcBef>
                <a:spcPct val="45000"/>
              </a:spcBef>
              <a:buClr>
                <a:srgbClr val="00B85C"/>
              </a:buClr>
              <a:buSzPct val="120000"/>
              <a:buFont typeface="Wingdings" pitchFamily="2" charset="2"/>
              <a:buNone/>
            </a:pPr>
            <a:r>
              <a:rPr lang="en-US" sz="2700" dirty="0">
                <a:cs typeface="Arial" charset="0"/>
              </a:rPr>
              <a:t>Result from graph:  Increasing MS causes </a:t>
            </a:r>
            <a:r>
              <a:rPr lang="en-US" sz="2700" b="1" i="1" dirty="0">
                <a:cs typeface="Arial" charset="0"/>
              </a:rPr>
              <a:t>P</a:t>
            </a:r>
            <a:r>
              <a:rPr lang="en-US" sz="2700" dirty="0">
                <a:cs typeface="Arial" charset="0"/>
              </a:rPr>
              <a:t>  to rise.  </a:t>
            </a:r>
          </a:p>
        </p:txBody>
      </p:sp>
      <p:sp>
        <p:nvSpPr>
          <p:cNvPr id="1843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26</a:t>
            </a:fld>
            <a:endParaRPr lang="en-US"/>
          </a:p>
        </p:txBody>
      </p:sp>
    </p:spTree>
    <p:extLst>
      <p:ext uri="{BB962C8B-B14F-4D97-AF65-F5344CB8AC3E}">
        <p14:creationId xmlns:p14="http://schemas.microsoft.com/office/powerpoint/2010/main" val="34945223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wipe(left)">
                                      <p:cBhvr>
                                        <p:cTn id="7" dur="500"/>
                                        <p:tgtEl>
                                          <p:spTgt spid="84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wipe(left)">
                                      <p:cBhvr>
                                        <p:cTn id="12" dur="500"/>
                                        <p:tgtEl>
                                          <p:spTgt spid="84995">
                                            <p:txEl>
                                              <p:pRg st="1" end="1"/>
                                            </p:txEl>
                                          </p:spTgt>
                                        </p:tgtEl>
                                      </p:cBhvr>
                                    </p:animEffect>
                                  </p:childTnLst>
                                  <p:subTnLst>
                                    <p:animClr clrSpc="rgb" dir="cw">
                                      <p:cBhvr override="childStyle">
                                        <p:cTn dur="1" fill="hold" display="0" masterRel="nextClick" afterEffect="1"/>
                                        <p:tgtEl>
                                          <p:spTgt spid="84995">
                                            <p:txEl>
                                              <p:pRg st="1" end="1"/>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wipe(left)">
                                      <p:cBhvr>
                                        <p:cTn id="17" dur="500"/>
                                        <p:tgtEl>
                                          <p:spTgt spid="84995">
                                            <p:txEl>
                                              <p:pRg st="2" end="2"/>
                                            </p:txEl>
                                          </p:spTgt>
                                        </p:tgtEl>
                                      </p:cBhvr>
                                    </p:animEffect>
                                  </p:childTnLst>
                                  <p:subTnLst>
                                    <p:animClr clrSpc="rgb" dir="cw">
                                      <p:cBhvr override="childStyle">
                                        <p:cTn dur="1" fill="hold" display="0" masterRel="nextClick" afterEffect="1"/>
                                        <p:tgtEl>
                                          <p:spTgt spid="84995">
                                            <p:txEl>
                                              <p:pRg st="2" end="2"/>
                                            </p:txEl>
                                          </p:spTgt>
                                        </p:tgtEl>
                                        <p:attrNameLst>
                                          <p:attrName>ppt_c</p:attrName>
                                        </p:attrNameLst>
                                      </p:cBhvr>
                                      <p:to>
                                        <a:schemeClr val="bg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wipe(left)">
                                      <p:cBhvr>
                                        <p:cTn id="22" dur="500"/>
                                        <p:tgtEl>
                                          <p:spTgt spid="84995">
                                            <p:txEl>
                                              <p:pRg st="3" end="3"/>
                                            </p:txEl>
                                          </p:spTgt>
                                        </p:tgtEl>
                                      </p:cBhvr>
                                    </p:animEffect>
                                  </p:childTnLst>
                                  <p:subTnLst>
                                    <p:animClr clrSpc="rgb" dir="cw">
                                      <p:cBhvr override="childStyle">
                                        <p:cTn dur="1" fill="hold" display="0" masterRel="nextClick" afterEffect="1"/>
                                        <p:tgtEl>
                                          <p:spTgt spid="84995">
                                            <p:txEl>
                                              <p:pRg st="3" end="3"/>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4995">
                                            <p:txEl>
                                              <p:pRg st="4" end="4"/>
                                            </p:txEl>
                                          </p:spTgt>
                                        </p:tgtEl>
                                        <p:attrNameLst>
                                          <p:attrName>style.visibility</p:attrName>
                                        </p:attrNameLst>
                                      </p:cBhvr>
                                      <p:to>
                                        <p:strVal val="visible"/>
                                      </p:to>
                                    </p:set>
                                    <p:animEffect transition="in" filter="wipe(left)">
                                      <p:cBhvr>
                                        <p:cTn id="27"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57FC0-C782-452F-B05B-E468C7F98286}" type="slidenum">
              <a:rPr lang="en-US" smtClean="0"/>
              <a:pPr/>
              <a:t>27</a:t>
            </a:fld>
            <a:endParaRPr lang="en-US"/>
          </a:p>
        </p:txBody>
      </p:sp>
      <p:sp>
        <p:nvSpPr>
          <p:cNvPr id="3" name="Rectangle 2"/>
          <p:cNvSpPr/>
          <p:nvPr/>
        </p:nvSpPr>
        <p:spPr>
          <a:xfrm>
            <a:off x="2286000" y="3105835"/>
            <a:ext cx="4572000" cy="646331"/>
          </a:xfrm>
          <a:prstGeom prst="rect">
            <a:avLst/>
          </a:prstGeom>
        </p:spPr>
        <p:txBody>
          <a:bodyPr>
            <a:spAutoFit/>
          </a:bodyPr>
          <a:lstStyle/>
          <a:p>
            <a:r>
              <a:rPr lang="en-US" dirty="0" smtClean="0"/>
              <a:t>http://www.youtube.com/watch?v=7uRw8HPwGYY</a:t>
            </a:r>
            <a:endParaRPr lang="en-US" dirty="0"/>
          </a:p>
        </p:txBody>
      </p:sp>
      <p:sp>
        <p:nvSpPr>
          <p:cNvPr id="4" name="TextBox 3"/>
          <p:cNvSpPr txBox="1"/>
          <p:nvPr/>
        </p:nvSpPr>
        <p:spPr>
          <a:xfrm>
            <a:off x="1295400" y="838200"/>
            <a:ext cx="3118867" cy="369332"/>
          </a:xfrm>
          <a:prstGeom prst="rect">
            <a:avLst/>
          </a:prstGeom>
          <a:noFill/>
        </p:spPr>
        <p:txBody>
          <a:bodyPr wrap="none" rtlCol="0">
            <a:spAutoFit/>
          </a:bodyPr>
          <a:lstStyle/>
          <a:p>
            <a:r>
              <a:rPr lang="en-US" dirty="0" smtClean="0"/>
              <a:t>Fiat Currency </a:t>
            </a:r>
            <a:r>
              <a:rPr lang="en-US" dirty="0" err="1" smtClean="0"/>
              <a:t>vs</a:t>
            </a:r>
            <a:r>
              <a:rPr lang="en-US" dirty="0" smtClean="0"/>
              <a:t> Gold Standard.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0"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dirty="0" smtClean="0"/>
              <a:t>Real vs. Nominal Variables</a:t>
            </a:r>
          </a:p>
        </p:txBody>
      </p:sp>
      <p:sp>
        <p:nvSpPr>
          <p:cNvPr id="19461" name="Rectangle 3"/>
          <p:cNvSpPr>
            <a:spLocks noGrp="1" noChangeArrowheads="1"/>
          </p:cNvSpPr>
          <p:nvPr>
            <p:ph type="body" idx="4294967295"/>
          </p:nvPr>
        </p:nvSpPr>
        <p:spPr>
          <a:xfrm>
            <a:off x="673100" y="1001713"/>
            <a:ext cx="8470900" cy="5124450"/>
          </a:xfrm>
        </p:spPr>
        <p:txBody>
          <a:bodyPr/>
          <a:lstStyle/>
          <a:p>
            <a:pPr eaLnBrk="1" hangingPunct="1"/>
            <a:r>
              <a:rPr lang="en-US" b="1" smtClean="0">
                <a:solidFill>
                  <a:srgbClr val="CC0000"/>
                </a:solidFill>
              </a:rPr>
              <a:t>Nominal variables</a:t>
            </a:r>
            <a:r>
              <a:rPr lang="en-US" smtClean="0"/>
              <a:t> are measured in </a:t>
            </a:r>
            <a:r>
              <a:rPr lang="en-US" i="1" smtClean="0"/>
              <a:t>monetary units</a:t>
            </a:r>
            <a:r>
              <a:rPr lang="en-US" smtClean="0"/>
              <a:t>. </a:t>
            </a:r>
          </a:p>
          <a:p>
            <a:pPr marL="457200" lvl="1" indent="0" eaLnBrk="1" hangingPunct="1">
              <a:lnSpc>
                <a:spcPct val="105000"/>
              </a:lnSpc>
              <a:spcBef>
                <a:spcPct val="10000"/>
              </a:spcBef>
              <a:buFont typeface="Wingdings" pitchFamily="2" charset="2"/>
              <a:buNone/>
            </a:pPr>
            <a:r>
              <a:rPr lang="en-US" i="1" smtClean="0"/>
              <a:t>Examples:  </a:t>
            </a:r>
            <a:r>
              <a:rPr lang="en-US" smtClean="0"/>
              <a:t>nominal GDP, </a:t>
            </a:r>
            <a:br>
              <a:rPr lang="en-US" smtClean="0"/>
            </a:br>
            <a:r>
              <a:rPr lang="en-US" smtClean="0"/>
              <a:t>nominal interest rate (rate of return measured in $)</a:t>
            </a:r>
            <a:br>
              <a:rPr lang="en-US" smtClean="0"/>
            </a:br>
            <a:r>
              <a:rPr lang="en-US" smtClean="0"/>
              <a:t>nominal wage ($ per hour worked)</a:t>
            </a:r>
          </a:p>
          <a:p>
            <a:pPr eaLnBrk="1" hangingPunct="1">
              <a:spcBef>
                <a:spcPct val="70000"/>
              </a:spcBef>
            </a:pPr>
            <a:r>
              <a:rPr lang="en-US" b="1" smtClean="0">
                <a:solidFill>
                  <a:srgbClr val="CC0000"/>
                </a:solidFill>
              </a:rPr>
              <a:t>Real variables</a:t>
            </a:r>
            <a:r>
              <a:rPr lang="en-US" smtClean="0"/>
              <a:t> are measured in </a:t>
            </a:r>
            <a:r>
              <a:rPr lang="en-US" i="1" smtClean="0"/>
              <a:t>physical units</a:t>
            </a:r>
            <a:r>
              <a:rPr lang="en-US" smtClean="0"/>
              <a:t>.  </a:t>
            </a:r>
          </a:p>
          <a:p>
            <a:pPr marL="457200" lvl="1" indent="0" eaLnBrk="1" hangingPunct="1">
              <a:lnSpc>
                <a:spcPct val="105000"/>
              </a:lnSpc>
              <a:spcBef>
                <a:spcPct val="10000"/>
              </a:spcBef>
              <a:buFont typeface="Wingdings" pitchFamily="2" charset="2"/>
              <a:buNone/>
            </a:pPr>
            <a:r>
              <a:rPr lang="en-US" i="1" smtClean="0"/>
              <a:t>Examples:  </a:t>
            </a:r>
            <a:r>
              <a:rPr lang="en-US" smtClean="0"/>
              <a:t>real GDP, </a:t>
            </a:r>
            <a:br>
              <a:rPr lang="en-US" smtClean="0"/>
            </a:br>
            <a:r>
              <a:rPr lang="en-US" smtClean="0"/>
              <a:t>real interest rate (measured in output)</a:t>
            </a:r>
            <a:br>
              <a:rPr lang="en-US" smtClean="0"/>
            </a:br>
            <a:r>
              <a:rPr lang="en-US" smtClean="0"/>
              <a:t>real wage (measured in output)</a:t>
            </a:r>
          </a:p>
        </p:txBody>
      </p:sp>
      <p:sp>
        <p:nvSpPr>
          <p:cNvPr id="1946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28</a:t>
            </a:fld>
            <a:endParaRPr lang="en-US"/>
          </a:p>
        </p:txBody>
      </p:sp>
    </p:spTree>
    <p:extLst>
      <p:ext uri="{BB962C8B-B14F-4D97-AF65-F5344CB8AC3E}">
        <p14:creationId xmlns:p14="http://schemas.microsoft.com/office/powerpoint/2010/main" val="41627709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wipe(left)">
                                      <p:cBhvr>
                                        <p:cTn id="17" dur="500"/>
                                        <p:tgtEl>
                                          <p:spTgt spid="194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wipe(left)">
                                      <p:cBhvr>
                                        <p:cTn id="22" dur="500"/>
                                        <p:tgtEl>
                                          <p:spTgt spid="194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bldLvl="4"/>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Real vs. Nominal Variables</a:t>
            </a:r>
          </a:p>
        </p:txBody>
      </p:sp>
      <p:sp>
        <p:nvSpPr>
          <p:cNvPr id="20485" name="Rectangle 3"/>
          <p:cNvSpPr>
            <a:spLocks noGrp="1" noChangeArrowheads="1"/>
          </p:cNvSpPr>
          <p:nvPr>
            <p:ph type="body" idx="4294967295"/>
          </p:nvPr>
        </p:nvSpPr>
        <p:spPr>
          <a:xfrm>
            <a:off x="892175" y="1001713"/>
            <a:ext cx="8251825" cy="3271837"/>
          </a:xfrm>
        </p:spPr>
        <p:txBody>
          <a:bodyPr/>
          <a:lstStyle/>
          <a:p>
            <a:pPr marL="0" indent="0" eaLnBrk="1" hangingPunct="1">
              <a:buFont typeface="Wingdings" pitchFamily="2" charset="2"/>
              <a:buNone/>
              <a:tabLst>
                <a:tab pos="5143500" algn="l"/>
              </a:tabLst>
            </a:pPr>
            <a:r>
              <a:rPr lang="en-US" sz="2700" smtClean="0"/>
              <a:t>Prices are normally measured in terms of money.  </a:t>
            </a:r>
          </a:p>
          <a:p>
            <a:pPr marL="563563" lvl="1" eaLnBrk="1" hangingPunct="1">
              <a:lnSpc>
                <a:spcPct val="105000"/>
              </a:lnSpc>
              <a:buClr>
                <a:srgbClr val="339966"/>
              </a:buClr>
              <a:tabLst>
                <a:tab pos="5143500" algn="l"/>
              </a:tabLst>
            </a:pPr>
            <a:r>
              <a:rPr lang="en-US" smtClean="0"/>
              <a:t>Price of a compact disc: 	$15/cd</a:t>
            </a:r>
          </a:p>
          <a:p>
            <a:pPr marL="563563" lvl="1" eaLnBrk="1" hangingPunct="1">
              <a:lnSpc>
                <a:spcPct val="105000"/>
              </a:lnSpc>
              <a:buClr>
                <a:srgbClr val="339966"/>
              </a:buClr>
              <a:tabLst>
                <a:tab pos="5143500" algn="l"/>
              </a:tabLst>
            </a:pPr>
            <a:r>
              <a:rPr lang="en-US" smtClean="0"/>
              <a:t>Price of a pepperoni pizza: 	$10/pizza</a:t>
            </a:r>
          </a:p>
          <a:p>
            <a:pPr marL="0" indent="0" eaLnBrk="1" hangingPunct="1">
              <a:spcBef>
                <a:spcPct val="50000"/>
              </a:spcBef>
              <a:buFont typeface="Wingdings" pitchFamily="2" charset="2"/>
              <a:buNone/>
              <a:tabLst>
                <a:tab pos="5143500" algn="l"/>
              </a:tabLst>
            </a:pPr>
            <a:r>
              <a:rPr lang="en-US" sz="2700" smtClean="0"/>
              <a:t>A </a:t>
            </a:r>
            <a:r>
              <a:rPr lang="en-US" sz="2700" b="1" smtClean="0">
                <a:solidFill>
                  <a:srgbClr val="660066"/>
                </a:solidFill>
              </a:rPr>
              <a:t>relative price </a:t>
            </a:r>
            <a:r>
              <a:rPr lang="en-US" sz="2700" smtClean="0"/>
              <a:t>is the price of one good relative to (divided by) another:</a:t>
            </a:r>
          </a:p>
          <a:p>
            <a:pPr marL="563563" lvl="1" eaLnBrk="1" hangingPunct="1">
              <a:lnSpc>
                <a:spcPct val="105000"/>
              </a:lnSpc>
              <a:spcBef>
                <a:spcPct val="25000"/>
              </a:spcBef>
              <a:buClr>
                <a:srgbClr val="339966"/>
              </a:buClr>
              <a:tabLst>
                <a:tab pos="5143500" algn="l"/>
              </a:tabLst>
            </a:pPr>
            <a:r>
              <a:rPr lang="en-US" smtClean="0"/>
              <a:t>Relative price of CDs in terms of pizza:</a:t>
            </a:r>
          </a:p>
        </p:txBody>
      </p:sp>
      <p:grpSp>
        <p:nvGrpSpPr>
          <p:cNvPr id="2" name="Group 12"/>
          <p:cNvGrpSpPr>
            <a:grpSpLocks/>
          </p:cNvGrpSpPr>
          <p:nvPr/>
        </p:nvGrpSpPr>
        <p:grpSpPr bwMode="auto">
          <a:xfrm>
            <a:off x="842963" y="4189413"/>
            <a:ext cx="2203450" cy="974725"/>
            <a:chOff x="447" y="2975"/>
            <a:chExt cx="1388" cy="614"/>
          </a:xfrm>
        </p:grpSpPr>
        <p:sp>
          <p:nvSpPr>
            <p:cNvPr id="20498" name="Rectangle 4"/>
            <p:cNvSpPr>
              <a:spLocks noChangeArrowheads="1"/>
            </p:cNvSpPr>
            <p:nvPr/>
          </p:nvSpPr>
          <p:spPr bwMode="auto">
            <a:xfrm>
              <a:off x="545" y="2975"/>
              <a:ext cx="111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cs typeface="Arial" charset="0"/>
                </a:rPr>
                <a:t>price of cd</a:t>
              </a:r>
            </a:p>
          </p:txBody>
        </p:sp>
        <p:sp>
          <p:nvSpPr>
            <p:cNvPr id="20499" name="Rectangle 5"/>
            <p:cNvSpPr>
              <a:spLocks noChangeArrowheads="1"/>
            </p:cNvSpPr>
            <p:nvPr/>
          </p:nvSpPr>
          <p:spPr bwMode="auto">
            <a:xfrm>
              <a:off x="447" y="3272"/>
              <a:ext cx="138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cs typeface="Arial" charset="0"/>
                </a:rPr>
                <a:t>price of pizza</a:t>
              </a:r>
            </a:p>
          </p:txBody>
        </p:sp>
        <p:sp>
          <p:nvSpPr>
            <p:cNvPr id="20500" name="Line 6"/>
            <p:cNvSpPr>
              <a:spLocks noChangeShapeType="1"/>
            </p:cNvSpPr>
            <p:nvPr/>
          </p:nvSpPr>
          <p:spPr bwMode="auto">
            <a:xfrm>
              <a:off x="509" y="3282"/>
              <a:ext cx="1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3149600" y="4186238"/>
            <a:ext cx="2097088" cy="974725"/>
            <a:chOff x="1963" y="2896"/>
            <a:chExt cx="1321" cy="614"/>
          </a:xfrm>
        </p:grpSpPr>
        <p:grpSp>
          <p:nvGrpSpPr>
            <p:cNvPr id="20493" name="Group 11"/>
            <p:cNvGrpSpPr>
              <a:grpSpLocks/>
            </p:cNvGrpSpPr>
            <p:nvPr/>
          </p:nvGrpSpPr>
          <p:grpSpPr bwMode="auto">
            <a:xfrm>
              <a:off x="2244" y="2896"/>
              <a:ext cx="1040" cy="614"/>
              <a:chOff x="2013" y="2973"/>
              <a:chExt cx="1040" cy="614"/>
            </a:xfrm>
          </p:grpSpPr>
          <p:sp>
            <p:nvSpPr>
              <p:cNvPr id="20495" name="Rectangle 7"/>
              <p:cNvSpPr>
                <a:spLocks noChangeArrowheads="1"/>
              </p:cNvSpPr>
              <p:nvPr/>
            </p:nvSpPr>
            <p:spPr bwMode="auto">
              <a:xfrm>
                <a:off x="2147" y="2973"/>
                <a:ext cx="764"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cs typeface="Arial" charset="0"/>
                  </a:rPr>
                  <a:t>$15/cd</a:t>
                </a:r>
              </a:p>
            </p:txBody>
          </p:sp>
          <p:sp>
            <p:nvSpPr>
              <p:cNvPr id="20496" name="Rectangle 8"/>
              <p:cNvSpPr>
                <a:spLocks noChangeArrowheads="1"/>
              </p:cNvSpPr>
              <p:nvPr/>
            </p:nvSpPr>
            <p:spPr bwMode="auto">
              <a:xfrm>
                <a:off x="2013" y="3270"/>
                <a:ext cx="104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cs typeface="Arial" charset="0"/>
                  </a:rPr>
                  <a:t>$10/pizza</a:t>
                </a:r>
              </a:p>
            </p:txBody>
          </p:sp>
          <p:sp>
            <p:nvSpPr>
              <p:cNvPr id="20497" name="Line 9"/>
              <p:cNvSpPr>
                <a:spLocks noChangeShapeType="1"/>
              </p:cNvSpPr>
              <p:nvPr/>
            </p:nvSpPr>
            <p:spPr bwMode="auto">
              <a:xfrm>
                <a:off x="2075" y="3280"/>
                <a:ext cx="9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94" name="Rectangle 13"/>
            <p:cNvSpPr>
              <a:spLocks noChangeArrowheads="1"/>
            </p:cNvSpPr>
            <p:nvPr/>
          </p:nvSpPr>
          <p:spPr bwMode="auto">
            <a:xfrm>
              <a:off x="1963" y="3051"/>
              <a:ext cx="24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cs typeface="Arial" charset="0"/>
                </a:rPr>
                <a:t>=</a:t>
              </a:r>
            </a:p>
          </p:txBody>
        </p:sp>
      </p:grpSp>
      <p:sp>
        <p:nvSpPr>
          <p:cNvPr id="88079" name="Rectangle 15"/>
          <p:cNvSpPr>
            <a:spLocks noChangeArrowheads="1"/>
          </p:cNvSpPr>
          <p:nvPr/>
        </p:nvSpPr>
        <p:spPr bwMode="auto">
          <a:xfrm>
            <a:off x="547688" y="5303838"/>
            <a:ext cx="73469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05000"/>
              </a:lnSpc>
              <a:spcBef>
                <a:spcPct val="25000"/>
              </a:spcBef>
              <a:buClr>
                <a:srgbClr val="0066CC"/>
              </a:buClr>
              <a:buSzPct val="130000"/>
            </a:pPr>
            <a:r>
              <a:rPr lang="en-US" sz="2700">
                <a:cs typeface="Arial" charset="0"/>
              </a:rPr>
              <a:t>Relative prices are measured in physical units, </a:t>
            </a:r>
            <a:br>
              <a:rPr lang="en-US" sz="2700">
                <a:cs typeface="Arial" charset="0"/>
              </a:rPr>
            </a:br>
            <a:r>
              <a:rPr lang="en-US" sz="2700">
                <a:cs typeface="Arial" charset="0"/>
              </a:rPr>
              <a:t>so they are real variables. </a:t>
            </a:r>
          </a:p>
        </p:txBody>
      </p:sp>
      <p:grpSp>
        <p:nvGrpSpPr>
          <p:cNvPr id="5" name="Group 19"/>
          <p:cNvGrpSpPr>
            <a:grpSpLocks/>
          </p:cNvGrpSpPr>
          <p:nvPr/>
        </p:nvGrpSpPr>
        <p:grpSpPr bwMode="auto">
          <a:xfrm>
            <a:off x="5305425" y="4424363"/>
            <a:ext cx="3238500" cy="527050"/>
            <a:chOff x="3342" y="2787"/>
            <a:chExt cx="2040" cy="332"/>
          </a:xfrm>
        </p:grpSpPr>
        <p:sp>
          <p:nvSpPr>
            <p:cNvPr id="20491" name="Rectangle 10"/>
            <p:cNvSpPr>
              <a:spLocks noChangeArrowheads="1"/>
            </p:cNvSpPr>
            <p:nvPr/>
          </p:nvSpPr>
          <p:spPr bwMode="auto">
            <a:xfrm>
              <a:off x="3342" y="2787"/>
              <a:ext cx="204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cs typeface="Arial" charset="0"/>
                </a:rPr>
                <a:t>=  1.5 pizzas per cd</a:t>
              </a:r>
            </a:p>
          </p:txBody>
        </p:sp>
        <p:sp>
          <p:nvSpPr>
            <p:cNvPr id="20492" name="Rectangle 18"/>
            <p:cNvSpPr>
              <a:spLocks noChangeArrowheads="1"/>
            </p:cNvSpPr>
            <p:nvPr/>
          </p:nvSpPr>
          <p:spPr bwMode="auto">
            <a:xfrm>
              <a:off x="3611" y="2796"/>
              <a:ext cx="1735" cy="32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grpSp>
      <p:sp>
        <p:nvSpPr>
          <p:cNvPr id="2049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 name="Slide Number Placeholder 3"/>
          <p:cNvSpPr>
            <a:spLocks noGrp="1"/>
          </p:cNvSpPr>
          <p:nvPr>
            <p:ph type="sldNum" sz="quarter" idx="12"/>
          </p:nvPr>
        </p:nvSpPr>
        <p:spPr/>
        <p:txBody>
          <a:bodyPr/>
          <a:lstStyle/>
          <a:p>
            <a:fld id="{70657FC0-C782-452F-B05B-E468C7F98286}" type="slidenum">
              <a:rPr lang="en-US" smtClean="0"/>
              <a:pPr/>
              <a:t>29</a:t>
            </a:fld>
            <a:endParaRPr lang="en-US"/>
          </a:p>
        </p:txBody>
      </p:sp>
    </p:spTree>
    <p:extLst>
      <p:ext uri="{BB962C8B-B14F-4D97-AF65-F5344CB8AC3E}">
        <p14:creationId xmlns:p14="http://schemas.microsoft.com/office/powerpoint/2010/main" val="35744680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ipe(left)">
                                      <p:cBhvr>
                                        <p:cTn id="7" dur="5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wipe(left)">
                                      <p:cBhvr>
                                        <p:cTn id="12" dur="500"/>
                                        <p:tgtEl>
                                          <p:spTgt spid="204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wipe(left)">
                                      <p:cBhvr>
                                        <p:cTn id="17" dur="500"/>
                                        <p:tgtEl>
                                          <p:spTgt spid="204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wipe(left)">
                                      <p:cBhvr>
                                        <p:cTn id="22" dur="500"/>
                                        <p:tgtEl>
                                          <p:spTgt spid="204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wipe(left)">
                                      <p:cBhvr>
                                        <p:cTn id="27" dur="500"/>
                                        <p:tgtEl>
                                          <p:spTgt spid="20485">
                                            <p:txEl>
                                              <p:pRg st="4" end="4"/>
                                            </p:txEl>
                                          </p:spTgt>
                                        </p:tgtEl>
                                      </p:cBhvr>
                                    </p:animEffect>
                                  </p:childTnLst>
                                </p:cTn>
                              </p:par>
                            </p:childTnLst>
                          </p:cTn>
                        </p:par>
                        <p:par>
                          <p:cTn id="28" fill="hold">
                            <p:stCondLst>
                              <p:cond delay="500"/>
                            </p:stCondLst>
                            <p:childTnLst>
                              <p:par>
                                <p:cTn id="29" presetID="18" presetClass="entr" presetSubtype="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Righ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trips(downRight)">
                                      <p:cBhvr>
                                        <p:cTn id="36" dur="5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strips(downRight)">
                                      <p:cBhvr>
                                        <p:cTn id="41" dur="500"/>
                                        <p:tgtEl>
                                          <p:spTgt spid="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8079"/>
                                        </p:tgtEl>
                                        <p:attrNameLst>
                                          <p:attrName>style.visibility</p:attrName>
                                        </p:attrNameLst>
                                      </p:cBhvr>
                                      <p:to>
                                        <p:strVal val="visible"/>
                                      </p:to>
                                    </p:set>
                                    <p:animEffect transition="in" filter="wipe(left)">
                                      <p:cBhvr>
                                        <p:cTn id="46" dur="500"/>
                                        <p:tgtEl>
                                          <p:spTgt spid="88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bldLvl="4"/>
      <p:bldP spid="880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8" descr="Mankiw_PaintingArt.jpg"/>
          <p:cNvPicPr>
            <a:picLocks noChangeAspect="1"/>
          </p:cNvPicPr>
          <p:nvPr/>
        </p:nvPicPr>
        <p:blipFill>
          <a:blip r:embed="rId3" cstate="print">
            <a:extLst>
              <a:ext uri="{28A0092B-C50C-407E-A947-70E740481C1C}">
                <a14:useLocalDpi xmlns:a14="http://schemas.microsoft.com/office/drawing/2010/main" val="0"/>
              </a:ext>
            </a:extLst>
          </a:blip>
          <a:srcRect b="16696"/>
          <a:stretch>
            <a:fillRect/>
          </a:stretch>
        </p:blipFill>
        <p:spPr bwMode="auto">
          <a:xfrm>
            <a:off x="0" y="0"/>
            <a:ext cx="9144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title"/>
          </p:nvPr>
        </p:nvSpPr>
        <p:spPr>
          <a:xfrm>
            <a:off x="0" y="0"/>
            <a:ext cx="9144000" cy="1954213"/>
          </a:xfrm>
          <a:solidFill>
            <a:schemeClr val="bg1">
              <a:alpha val="25000"/>
            </a:schemeClr>
          </a:solidFill>
        </p:spPr>
        <p:txBody>
          <a:bodyPr lIns="365760" tIns="182880" anchor="t"/>
          <a:lstStyle/>
          <a:p>
            <a:pPr algn="l" eaLnBrk="1" hangingPunct="1">
              <a:lnSpc>
                <a:spcPct val="115000"/>
              </a:lnSpc>
              <a:defRPr/>
            </a:pPr>
            <a:r>
              <a:rPr lang="en-US" sz="3700" smtClean="0">
                <a:solidFill>
                  <a:schemeClr val="tx1"/>
                </a:solidFill>
                <a:effectLst>
                  <a:outerShdw blurRad="38100" dist="38100" dir="2700000" algn="tl">
                    <a:srgbClr val="C0C0C0"/>
                  </a:outerShdw>
                </a:effectLst>
              </a:rPr>
              <a:t>In this chapter, </a:t>
            </a:r>
            <a:br>
              <a:rPr lang="en-US" sz="3700" smtClean="0">
                <a:solidFill>
                  <a:schemeClr val="tx1"/>
                </a:solidFill>
                <a:effectLst>
                  <a:outerShdw blurRad="38100" dist="38100" dir="2700000" algn="tl">
                    <a:srgbClr val="C0C0C0"/>
                  </a:outerShdw>
                </a:effectLst>
              </a:rPr>
            </a:br>
            <a:r>
              <a:rPr lang="en-US" sz="3700" smtClean="0">
                <a:solidFill>
                  <a:schemeClr val="tx1"/>
                </a:solidFill>
                <a:effectLst>
                  <a:outerShdw blurRad="38100" dist="38100" dir="2700000" algn="tl">
                    <a:srgbClr val="C0C0C0"/>
                  </a:outerShdw>
                </a:effectLst>
              </a:rPr>
              <a:t>look for the answers to these questions:</a:t>
            </a:r>
          </a:p>
        </p:txBody>
      </p:sp>
      <p:sp>
        <p:nvSpPr>
          <p:cNvPr id="6148" name="Rectangle 3"/>
          <p:cNvSpPr>
            <a:spLocks noGrp="1" noChangeArrowheads="1"/>
          </p:cNvSpPr>
          <p:nvPr>
            <p:ph idx="1"/>
          </p:nvPr>
        </p:nvSpPr>
        <p:spPr>
          <a:xfrm>
            <a:off x="373063" y="1863725"/>
            <a:ext cx="8396287" cy="4546600"/>
          </a:xfrm>
        </p:spPr>
        <p:txBody>
          <a:bodyPr/>
          <a:lstStyle/>
          <a:p>
            <a:pPr eaLnBrk="1" hangingPunct="1">
              <a:buClr>
                <a:srgbClr val="996633"/>
              </a:buClr>
            </a:pPr>
            <a:r>
              <a:rPr lang="en-US" sz="2700" smtClean="0"/>
              <a:t>How does the money supply affect inflation and nominal interest rates?</a:t>
            </a:r>
          </a:p>
          <a:p>
            <a:pPr eaLnBrk="1" hangingPunct="1">
              <a:buClr>
                <a:srgbClr val="996633"/>
              </a:buClr>
            </a:pPr>
            <a:r>
              <a:rPr lang="en-US" sz="2700" smtClean="0"/>
              <a:t>Does the money supply affect real variables like real GDP or the real interest rate? </a:t>
            </a:r>
          </a:p>
          <a:p>
            <a:pPr eaLnBrk="1" hangingPunct="1">
              <a:buClr>
                <a:srgbClr val="996633"/>
              </a:buClr>
            </a:pPr>
            <a:r>
              <a:rPr lang="en-US" sz="2700" smtClean="0"/>
              <a:t>(In this chapter, we look at these questions from a long-run perspective.) </a:t>
            </a:r>
          </a:p>
          <a:p>
            <a:pPr eaLnBrk="1" hangingPunct="1">
              <a:buClr>
                <a:srgbClr val="996633"/>
              </a:buClr>
            </a:pPr>
            <a:r>
              <a:rPr lang="en-US" sz="2700" smtClean="0"/>
              <a:t>How is inflation like a tax?</a:t>
            </a:r>
          </a:p>
          <a:p>
            <a:pPr eaLnBrk="1" hangingPunct="1">
              <a:buClr>
                <a:srgbClr val="996633"/>
              </a:buClr>
            </a:pPr>
            <a:r>
              <a:rPr lang="en-US" sz="2700" smtClean="0"/>
              <a:t>What are the costs of inflation?   How serious are they?</a:t>
            </a:r>
          </a:p>
        </p:txBody>
      </p:sp>
      <p:sp>
        <p:nvSpPr>
          <p:cNvPr id="3" name="Slide Number Placeholder 2"/>
          <p:cNvSpPr>
            <a:spLocks noGrp="1"/>
          </p:cNvSpPr>
          <p:nvPr>
            <p:ph type="sldNum" sz="quarter" idx="12"/>
          </p:nvPr>
        </p:nvSpPr>
        <p:spPr/>
        <p:txBody>
          <a:bodyPr/>
          <a:lstStyle/>
          <a:p>
            <a:fld id="{70657FC0-C782-452F-B05B-E468C7F98286}" type="slidenum">
              <a:rPr lang="en-US" smtClean="0"/>
              <a:pPr/>
              <a:t>3</a:t>
            </a:fld>
            <a:endParaRPr lang="en-US"/>
          </a:p>
        </p:txBody>
      </p:sp>
    </p:spTree>
    <p:extLst>
      <p:ext uri="{BB962C8B-B14F-4D97-AF65-F5344CB8AC3E}">
        <p14:creationId xmlns:p14="http://schemas.microsoft.com/office/powerpoint/2010/main" val="188871490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Real vs. Nominal Wage</a:t>
            </a:r>
          </a:p>
        </p:txBody>
      </p:sp>
      <p:sp>
        <p:nvSpPr>
          <p:cNvPr id="21509" name="Rectangle 3"/>
          <p:cNvSpPr>
            <a:spLocks noGrp="1" noChangeArrowheads="1"/>
          </p:cNvSpPr>
          <p:nvPr>
            <p:ph type="body" idx="4294967295"/>
          </p:nvPr>
        </p:nvSpPr>
        <p:spPr>
          <a:xfrm>
            <a:off x="523875" y="1001713"/>
            <a:ext cx="8620125" cy="3011487"/>
          </a:xfrm>
        </p:spPr>
        <p:txBody>
          <a:bodyPr/>
          <a:lstStyle/>
          <a:p>
            <a:pPr marL="0" indent="0" eaLnBrk="1" hangingPunct="1">
              <a:spcBef>
                <a:spcPct val="55000"/>
              </a:spcBef>
              <a:buFont typeface="Wingdings" pitchFamily="2" charset="2"/>
              <a:buNone/>
            </a:pPr>
            <a:r>
              <a:rPr lang="en-US" sz="2700" smtClean="0"/>
              <a:t>An important relative price is the real wage:</a:t>
            </a:r>
          </a:p>
          <a:p>
            <a:pPr marL="225425" lvl="1" indent="3175" eaLnBrk="1" hangingPunct="1">
              <a:lnSpc>
                <a:spcPct val="105000"/>
              </a:lnSpc>
              <a:spcBef>
                <a:spcPct val="55000"/>
              </a:spcBef>
              <a:buFont typeface="Wingdings" pitchFamily="2" charset="2"/>
              <a:buNone/>
            </a:pPr>
            <a:r>
              <a:rPr lang="en-US" b="1" i="1" smtClean="0"/>
              <a:t>W</a:t>
            </a:r>
            <a:r>
              <a:rPr lang="en-US" smtClean="0"/>
              <a:t> = nominal wage = price of labor,  </a:t>
            </a:r>
            <a:r>
              <a:rPr lang="en-US" i="1" smtClean="0"/>
              <a:t>e.g.,</a:t>
            </a:r>
            <a:r>
              <a:rPr lang="en-US" smtClean="0"/>
              <a:t> $15/hour</a:t>
            </a:r>
          </a:p>
          <a:p>
            <a:pPr marL="225425" lvl="1" indent="3175" eaLnBrk="1" hangingPunct="1">
              <a:lnSpc>
                <a:spcPct val="105000"/>
              </a:lnSpc>
              <a:spcBef>
                <a:spcPct val="55000"/>
              </a:spcBef>
              <a:buFont typeface="Wingdings" pitchFamily="2" charset="2"/>
              <a:buNone/>
            </a:pPr>
            <a:r>
              <a:rPr lang="en-US" b="1" i="1" smtClean="0"/>
              <a:t>P</a:t>
            </a:r>
            <a:r>
              <a:rPr lang="en-US" smtClean="0"/>
              <a:t> = price level = price of g&amp;s,  </a:t>
            </a:r>
            <a:r>
              <a:rPr lang="en-US" i="1" smtClean="0"/>
              <a:t>e.g.,</a:t>
            </a:r>
            <a:r>
              <a:rPr lang="en-US" smtClean="0"/>
              <a:t> $5/unit of output</a:t>
            </a:r>
          </a:p>
          <a:p>
            <a:pPr marL="225425" lvl="1" indent="3175" eaLnBrk="1" hangingPunct="1">
              <a:lnSpc>
                <a:spcPct val="105000"/>
              </a:lnSpc>
              <a:spcBef>
                <a:spcPct val="55000"/>
              </a:spcBef>
              <a:buFont typeface="Wingdings" pitchFamily="2" charset="2"/>
              <a:buNone/>
            </a:pPr>
            <a:r>
              <a:rPr lang="en-US" smtClean="0"/>
              <a:t>Real wage is the price of labor relative to the price </a:t>
            </a:r>
            <a:br>
              <a:rPr lang="en-US" smtClean="0"/>
            </a:br>
            <a:r>
              <a:rPr lang="en-US" smtClean="0"/>
              <a:t>of output:</a:t>
            </a:r>
          </a:p>
        </p:txBody>
      </p:sp>
      <p:grpSp>
        <p:nvGrpSpPr>
          <p:cNvPr id="2" name="Group 15"/>
          <p:cNvGrpSpPr>
            <a:grpSpLocks/>
          </p:cNvGrpSpPr>
          <p:nvPr/>
        </p:nvGrpSpPr>
        <p:grpSpPr bwMode="auto">
          <a:xfrm>
            <a:off x="752475" y="3951288"/>
            <a:ext cx="508000" cy="974725"/>
            <a:chOff x="558" y="2716"/>
            <a:chExt cx="320" cy="614"/>
          </a:xfrm>
        </p:grpSpPr>
        <p:sp>
          <p:nvSpPr>
            <p:cNvPr id="21519" name="Rectangle 5"/>
            <p:cNvSpPr>
              <a:spLocks noChangeArrowheads="1"/>
            </p:cNvSpPr>
            <p:nvPr/>
          </p:nvSpPr>
          <p:spPr bwMode="auto">
            <a:xfrm>
              <a:off x="558" y="2716"/>
              <a:ext cx="32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i="1">
                  <a:cs typeface="Arial" charset="0"/>
                </a:rPr>
                <a:t>W</a:t>
              </a:r>
            </a:p>
          </p:txBody>
        </p:sp>
        <p:sp>
          <p:nvSpPr>
            <p:cNvPr id="21520" name="Rectangle 6"/>
            <p:cNvSpPr>
              <a:spLocks noChangeArrowheads="1"/>
            </p:cNvSpPr>
            <p:nvPr/>
          </p:nvSpPr>
          <p:spPr bwMode="auto">
            <a:xfrm>
              <a:off x="584" y="3013"/>
              <a:ext cx="26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i="1">
                  <a:cs typeface="Arial" charset="0"/>
                </a:rPr>
                <a:t>P</a:t>
              </a:r>
            </a:p>
          </p:txBody>
        </p:sp>
        <p:sp>
          <p:nvSpPr>
            <p:cNvPr id="21521" name="Line 7"/>
            <p:cNvSpPr>
              <a:spLocks noChangeShapeType="1"/>
            </p:cNvSpPr>
            <p:nvPr/>
          </p:nvSpPr>
          <p:spPr bwMode="auto">
            <a:xfrm>
              <a:off x="600" y="3023"/>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096" name="Rectangle 8"/>
          <p:cNvSpPr>
            <a:spLocks noChangeArrowheads="1"/>
          </p:cNvSpPr>
          <p:nvPr/>
        </p:nvSpPr>
        <p:spPr bwMode="auto">
          <a:xfrm>
            <a:off x="4545013" y="4138613"/>
            <a:ext cx="4598987"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cs typeface="Arial" charset="0"/>
              </a:rPr>
              <a:t>=  3 units of output per hour</a:t>
            </a:r>
          </a:p>
        </p:txBody>
      </p:sp>
      <p:grpSp>
        <p:nvGrpSpPr>
          <p:cNvPr id="3" name="Group 17"/>
          <p:cNvGrpSpPr>
            <a:grpSpLocks/>
          </p:cNvGrpSpPr>
          <p:nvPr/>
        </p:nvGrpSpPr>
        <p:grpSpPr bwMode="auto">
          <a:xfrm>
            <a:off x="1338263" y="3948113"/>
            <a:ext cx="3170237" cy="974725"/>
            <a:chOff x="1431" y="2714"/>
            <a:chExt cx="1997" cy="614"/>
          </a:xfrm>
        </p:grpSpPr>
        <p:grpSp>
          <p:nvGrpSpPr>
            <p:cNvPr id="21514" name="Group 16"/>
            <p:cNvGrpSpPr>
              <a:grpSpLocks/>
            </p:cNvGrpSpPr>
            <p:nvPr/>
          </p:nvGrpSpPr>
          <p:grpSpPr bwMode="auto">
            <a:xfrm>
              <a:off x="1712" y="2714"/>
              <a:ext cx="1716" cy="614"/>
              <a:chOff x="1712" y="2714"/>
              <a:chExt cx="1716" cy="614"/>
            </a:xfrm>
          </p:grpSpPr>
          <p:sp>
            <p:nvSpPr>
              <p:cNvPr id="21516" name="Rectangle 11"/>
              <p:cNvSpPr>
                <a:spLocks noChangeArrowheads="1"/>
              </p:cNvSpPr>
              <p:nvPr/>
            </p:nvSpPr>
            <p:spPr bwMode="auto">
              <a:xfrm>
                <a:off x="2074" y="2714"/>
                <a:ext cx="96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cs typeface="Arial" charset="0"/>
                  </a:rPr>
                  <a:t>$15/hour</a:t>
                </a:r>
              </a:p>
            </p:txBody>
          </p:sp>
          <p:sp>
            <p:nvSpPr>
              <p:cNvPr id="21517" name="Rectangle 12"/>
              <p:cNvSpPr>
                <a:spLocks noChangeArrowheads="1"/>
              </p:cNvSpPr>
              <p:nvPr/>
            </p:nvSpPr>
            <p:spPr bwMode="auto">
              <a:xfrm>
                <a:off x="1712" y="3011"/>
                <a:ext cx="17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cs typeface="Arial" charset="0"/>
                  </a:rPr>
                  <a:t>$5/unit of output</a:t>
                </a:r>
              </a:p>
            </p:txBody>
          </p:sp>
          <p:sp>
            <p:nvSpPr>
              <p:cNvPr id="21518" name="Line 13"/>
              <p:cNvSpPr>
                <a:spLocks noChangeShapeType="1"/>
              </p:cNvSpPr>
              <p:nvPr/>
            </p:nvSpPr>
            <p:spPr bwMode="auto">
              <a:xfrm>
                <a:off x="1799" y="3021"/>
                <a:ext cx="15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15" name="Rectangle 14"/>
            <p:cNvSpPr>
              <a:spLocks noChangeArrowheads="1"/>
            </p:cNvSpPr>
            <p:nvPr/>
          </p:nvSpPr>
          <p:spPr bwMode="auto">
            <a:xfrm>
              <a:off x="1431" y="2869"/>
              <a:ext cx="24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cs typeface="Arial" charset="0"/>
                </a:rPr>
                <a:t>=</a:t>
              </a:r>
            </a:p>
          </p:txBody>
        </p:sp>
      </p:grpSp>
      <p:sp>
        <p:nvSpPr>
          <p:cNvPr id="2151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 name="Slide Number Placeholder 3"/>
          <p:cNvSpPr>
            <a:spLocks noGrp="1"/>
          </p:cNvSpPr>
          <p:nvPr>
            <p:ph type="sldNum" sz="quarter" idx="12"/>
          </p:nvPr>
        </p:nvSpPr>
        <p:spPr/>
        <p:txBody>
          <a:bodyPr/>
          <a:lstStyle/>
          <a:p>
            <a:fld id="{70657FC0-C782-452F-B05B-E468C7F98286}" type="slidenum">
              <a:rPr lang="en-US" smtClean="0"/>
              <a:pPr/>
              <a:t>30</a:t>
            </a:fld>
            <a:endParaRPr lang="en-US"/>
          </a:p>
        </p:txBody>
      </p:sp>
    </p:spTree>
    <p:extLst>
      <p:ext uri="{BB962C8B-B14F-4D97-AF65-F5344CB8AC3E}">
        <p14:creationId xmlns:p14="http://schemas.microsoft.com/office/powerpoint/2010/main" val="3684545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ipe(left)">
                                      <p:cBhvr>
                                        <p:cTn id="7" dur="500"/>
                                        <p:tgtEl>
                                          <p:spTgt spid="21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wipe(left)">
                                      <p:cBhvr>
                                        <p:cTn id="12" dur="500"/>
                                        <p:tgtEl>
                                          <p:spTgt spid="215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wipe(left)">
                                      <p:cBhvr>
                                        <p:cTn id="17" dur="500"/>
                                        <p:tgtEl>
                                          <p:spTgt spid="215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wipe(left)">
                                      <p:cBhvr>
                                        <p:cTn id="22" dur="500"/>
                                        <p:tgtEl>
                                          <p:spTgt spid="21509">
                                            <p:txEl>
                                              <p:pRg st="3" end="3"/>
                                            </p:txEl>
                                          </p:spTgt>
                                        </p:tgtEl>
                                      </p:cBhvr>
                                    </p:animEffect>
                                  </p:childTnLst>
                                </p:cTn>
                              </p:par>
                            </p:childTnLst>
                          </p:cTn>
                        </p:par>
                        <p:par>
                          <p:cTn id="23" fill="hold">
                            <p:stCondLst>
                              <p:cond delay="500"/>
                            </p:stCondLst>
                            <p:childTnLst>
                              <p:par>
                                <p:cTn id="24" presetID="18" presetClass="entr" presetSubtype="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trips(downRight)">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strips(downRight)">
                                      <p:cBhvr>
                                        <p:cTn id="31" dur="500"/>
                                        <p:tgtEl>
                                          <p:spTgt spid="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89096"/>
                                        </p:tgtEl>
                                        <p:attrNameLst>
                                          <p:attrName>style.visibility</p:attrName>
                                        </p:attrNameLst>
                                      </p:cBhvr>
                                      <p:to>
                                        <p:strVal val="visible"/>
                                      </p:to>
                                    </p:set>
                                    <p:animEffect transition="in" filter="strips(downRight)">
                                      <p:cBhvr>
                                        <p:cTn id="36" dur="5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bldLvl="4"/>
      <p:bldP spid="8909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0" y="219075"/>
            <a:ext cx="8229600" cy="649288"/>
          </a:xfrm>
        </p:spPr>
        <p:txBody>
          <a:bodyPr/>
          <a:lstStyle/>
          <a:p>
            <a:pPr eaLnBrk="1" hangingPunct="1"/>
            <a:r>
              <a:rPr lang="en-US" sz="3600" smtClean="0"/>
              <a:t>The Classical Dichotomy</a:t>
            </a:r>
          </a:p>
        </p:txBody>
      </p:sp>
      <p:sp>
        <p:nvSpPr>
          <p:cNvPr id="22533" name="Rectangle 3"/>
          <p:cNvSpPr>
            <a:spLocks noGrp="1" noChangeArrowheads="1"/>
          </p:cNvSpPr>
          <p:nvPr>
            <p:ph type="body" idx="4294967295"/>
          </p:nvPr>
        </p:nvSpPr>
        <p:spPr>
          <a:xfrm>
            <a:off x="846138" y="812800"/>
            <a:ext cx="8297862" cy="5670550"/>
          </a:xfrm>
        </p:spPr>
        <p:txBody>
          <a:bodyPr>
            <a:normAutofit lnSpcReduction="10000"/>
          </a:bodyPr>
          <a:lstStyle/>
          <a:p>
            <a:pPr eaLnBrk="1" hangingPunct="1">
              <a:spcBef>
                <a:spcPct val="40000"/>
              </a:spcBef>
            </a:pPr>
            <a:r>
              <a:rPr lang="en-US" b="1" dirty="0" smtClean="0">
                <a:solidFill>
                  <a:srgbClr val="CC0000"/>
                </a:solidFill>
              </a:rPr>
              <a:t>Classical dichotomy</a:t>
            </a:r>
            <a:r>
              <a:rPr lang="en-US" dirty="0" smtClean="0"/>
              <a:t>:  the theoretical separation of nominal and real variables</a:t>
            </a:r>
          </a:p>
          <a:p>
            <a:pPr eaLnBrk="1" hangingPunct="1">
              <a:spcBef>
                <a:spcPct val="40000"/>
              </a:spcBef>
            </a:pPr>
            <a:r>
              <a:rPr lang="en-US" dirty="0" smtClean="0"/>
              <a:t>Hume and the classical economists suggested that in the long run, monetary developments </a:t>
            </a:r>
            <a:br>
              <a:rPr lang="en-US" dirty="0" smtClean="0"/>
            </a:br>
            <a:r>
              <a:rPr lang="en-US" dirty="0" smtClean="0"/>
              <a:t>affect nominal variables but not real variables. </a:t>
            </a:r>
          </a:p>
          <a:p>
            <a:pPr eaLnBrk="1" hangingPunct="1">
              <a:spcBef>
                <a:spcPct val="40000"/>
              </a:spcBef>
            </a:pPr>
            <a:r>
              <a:rPr lang="en-US" dirty="0" smtClean="0"/>
              <a:t>If central bank doubles the money supply, </a:t>
            </a:r>
            <a:br>
              <a:rPr lang="en-US" dirty="0" smtClean="0"/>
            </a:br>
            <a:r>
              <a:rPr lang="en-US" dirty="0" smtClean="0"/>
              <a:t>Hume &amp; classical thinkers contend</a:t>
            </a:r>
          </a:p>
          <a:p>
            <a:pPr lvl="1" eaLnBrk="1" hangingPunct="1">
              <a:lnSpc>
                <a:spcPct val="105000"/>
              </a:lnSpc>
              <a:spcBef>
                <a:spcPct val="25000"/>
              </a:spcBef>
            </a:pPr>
            <a:r>
              <a:rPr lang="en-US" sz="2900" dirty="0" smtClean="0"/>
              <a:t>all nominal variables – including prices – </a:t>
            </a:r>
            <a:br>
              <a:rPr lang="en-US" sz="2900" dirty="0" smtClean="0"/>
            </a:br>
            <a:r>
              <a:rPr lang="en-US" sz="2900" dirty="0" smtClean="0"/>
              <a:t>will double.</a:t>
            </a:r>
          </a:p>
          <a:p>
            <a:pPr lvl="1" eaLnBrk="1" hangingPunct="1">
              <a:lnSpc>
                <a:spcPct val="105000"/>
              </a:lnSpc>
              <a:spcBef>
                <a:spcPct val="25000"/>
              </a:spcBef>
            </a:pPr>
            <a:r>
              <a:rPr lang="en-US" sz="2900" dirty="0" smtClean="0"/>
              <a:t>all real variables – including relative prices – </a:t>
            </a:r>
            <a:br>
              <a:rPr lang="en-US" sz="2900" dirty="0" smtClean="0"/>
            </a:br>
            <a:r>
              <a:rPr lang="en-US" sz="2900" dirty="0" smtClean="0"/>
              <a:t>will remain unchanged. </a:t>
            </a:r>
          </a:p>
        </p:txBody>
      </p:sp>
      <p:sp>
        <p:nvSpPr>
          <p:cNvPr id="225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31</a:t>
            </a:fld>
            <a:endParaRPr lang="en-US"/>
          </a:p>
        </p:txBody>
      </p:sp>
    </p:spTree>
    <p:extLst>
      <p:ext uri="{BB962C8B-B14F-4D97-AF65-F5344CB8AC3E}">
        <p14:creationId xmlns:p14="http://schemas.microsoft.com/office/powerpoint/2010/main" val="422240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ipe(left)">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Effect transition="in" filter="wipe(left)">
                                      <p:cBhvr>
                                        <p:cTn id="12" dur="500"/>
                                        <p:tgtEl>
                                          <p:spTgt spid="22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3">
                                            <p:txEl>
                                              <p:pRg st="2" end="2"/>
                                            </p:txEl>
                                          </p:spTgt>
                                        </p:tgtEl>
                                        <p:attrNameLst>
                                          <p:attrName>style.visibility</p:attrName>
                                        </p:attrNameLst>
                                      </p:cBhvr>
                                      <p:to>
                                        <p:strVal val="visible"/>
                                      </p:to>
                                    </p:set>
                                    <p:animEffect transition="in" filter="wipe(left)">
                                      <p:cBhvr>
                                        <p:cTn id="17" dur="500"/>
                                        <p:tgtEl>
                                          <p:spTgt spid="22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533">
                                            <p:txEl>
                                              <p:pRg st="3" end="3"/>
                                            </p:txEl>
                                          </p:spTgt>
                                        </p:tgtEl>
                                        <p:attrNameLst>
                                          <p:attrName>style.visibility</p:attrName>
                                        </p:attrNameLst>
                                      </p:cBhvr>
                                      <p:to>
                                        <p:strVal val="visible"/>
                                      </p:to>
                                    </p:set>
                                    <p:animEffect transition="in" filter="wipe(left)">
                                      <p:cBhvr>
                                        <p:cTn id="22" dur="500"/>
                                        <p:tgtEl>
                                          <p:spTgt spid="22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533">
                                            <p:txEl>
                                              <p:pRg st="4" end="4"/>
                                            </p:txEl>
                                          </p:spTgt>
                                        </p:tgtEl>
                                        <p:attrNameLst>
                                          <p:attrName>style.visibility</p:attrName>
                                        </p:attrNameLst>
                                      </p:cBhvr>
                                      <p:to>
                                        <p:strVal val="visible"/>
                                      </p:to>
                                    </p:set>
                                    <p:animEffect transition="in" filter="wipe(left)">
                                      <p:cBhvr>
                                        <p:cTn id="27" dur="500"/>
                                        <p:tgtEl>
                                          <p:spTgt spid="225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bldLvl="4"/>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a:xfrm>
            <a:off x="0" y="219075"/>
            <a:ext cx="8229600" cy="649288"/>
          </a:xfrm>
        </p:spPr>
        <p:txBody>
          <a:bodyPr/>
          <a:lstStyle/>
          <a:p>
            <a:pPr eaLnBrk="1" hangingPunct="1"/>
            <a:r>
              <a:rPr lang="en-US" sz="3600" smtClean="0"/>
              <a:t>The Neutrality of Money</a:t>
            </a:r>
          </a:p>
        </p:txBody>
      </p:sp>
      <p:sp>
        <p:nvSpPr>
          <p:cNvPr id="23557" name="Rectangle 3"/>
          <p:cNvSpPr>
            <a:spLocks noGrp="1" noChangeArrowheads="1"/>
          </p:cNvSpPr>
          <p:nvPr>
            <p:ph type="body" idx="4294967295"/>
          </p:nvPr>
        </p:nvSpPr>
        <p:spPr>
          <a:xfrm>
            <a:off x="828675" y="873125"/>
            <a:ext cx="8315325" cy="2700338"/>
          </a:xfrm>
        </p:spPr>
        <p:txBody>
          <a:bodyPr/>
          <a:lstStyle/>
          <a:p>
            <a:pPr eaLnBrk="1" hangingPunct="1">
              <a:spcBef>
                <a:spcPct val="40000"/>
              </a:spcBef>
            </a:pPr>
            <a:r>
              <a:rPr lang="en-US" sz="2600" b="1" smtClean="0">
                <a:solidFill>
                  <a:srgbClr val="CC0000"/>
                </a:solidFill>
              </a:rPr>
              <a:t>Monetary neutrality</a:t>
            </a:r>
            <a:r>
              <a:rPr lang="en-US" sz="2600" smtClean="0"/>
              <a:t>:  the proposition that changes </a:t>
            </a:r>
            <a:br>
              <a:rPr lang="en-US" sz="2600" smtClean="0"/>
            </a:br>
            <a:r>
              <a:rPr lang="en-US" sz="2600" smtClean="0"/>
              <a:t>in the money supply do not affect real variables</a:t>
            </a:r>
          </a:p>
          <a:p>
            <a:pPr eaLnBrk="1" hangingPunct="1">
              <a:spcBef>
                <a:spcPct val="40000"/>
              </a:spcBef>
            </a:pPr>
            <a:r>
              <a:rPr lang="en-US" sz="2600" smtClean="0"/>
              <a:t>Doubling money supply causes all nominal prices </a:t>
            </a:r>
            <a:br>
              <a:rPr lang="en-US" sz="2600" smtClean="0"/>
            </a:br>
            <a:r>
              <a:rPr lang="en-US" sz="2600" smtClean="0"/>
              <a:t>to double;  what happens to relative prices?</a:t>
            </a:r>
          </a:p>
          <a:p>
            <a:pPr eaLnBrk="1" hangingPunct="1">
              <a:spcBef>
                <a:spcPct val="40000"/>
              </a:spcBef>
            </a:pPr>
            <a:r>
              <a:rPr lang="en-US" sz="2600" smtClean="0"/>
              <a:t>Initially, relative price of cd in terms of pizza is</a:t>
            </a:r>
          </a:p>
        </p:txBody>
      </p:sp>
      <p:grpSp>
        <p:nvGrpSpPr>
          <p:cNvPr id="2" name="Group 30"/>
          <p:cNvGrpSpPr>
            <a:grpSpLocks/>
          </p:cNvGrpSpPr>
          <p:nvPr/>
        </p:nvGrpSpPr>
        <p:grpSpPr bwMode="auto">
          <a:xfrm>
            <a:off x="820738" y="3386138"/>
            <a:ext cx="7700962" cy="963612"/>
            <a:chOff x="517" y="2133"/>
            <a:chExt cx="4851" cy="607"/>
          </a:xfrm>
        </p:grpSpPr>
        <p:grpSp>
          <p:nvGrpSpPr>
            <p:cNvPr id="23576" name="Group 4"/>
            <p:cNvGrpSpPr>
              <a:grpSpLocks/>
            </p:cNvGrpSpPr>
            <p:nvPr/>
          </p:nvGrpSpPr>
          <p:grpSpPr bwMode="auto">
            <a:xfrm>
              <a:off x="517" y="2135"/>
              <a:ext cx="1343" cy="605"/>
              <a:chOff x="447" y="2982"/>
              <a:chExt cx="1343" cy="605"/>
            </a:xfrm>
          </p:grpSpPr>
          <p:sp>
            <p:nvSpPr>
              <p:cNvPr id="23584" name="Rectangle 5"/>
              <p:cNvSpPr>
                <a:spLocks noChangeArrowheads="1"/>
              </p:cNvSpPr>
              <p:nvPr/>
            </p:nvSpPr>
            <p:spPr bwMode="auto">
              <a:xfrm>
                <a:off x="545" y="2982"/>
                <a:ext cx="10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price of cd</a:t>
                </a:r>
              </a:p>
            </p:txBody>
          </p:sp>
          <p:sp>
            <p:nvSpPr>
              <p:cNvPr id="23585" name="Rectangle 6"/>
              <p:cNvSpPr>
                <a:spLocks noChangeArrowheads="1"/>
              </p:cNvSpPr>
              <p:nvPr/>
            </p:nvSpPr>
            <p:spPr bwMode="auto">
              <a:xfrm>
                <a:off x="447" y="3279"/>
                <a:ext cx="13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price of pizza</a:t>
                </a:r>
              </a:p>
            </p:txBody>
          </p:sp>
          <p:sp>
            <p:nvSpPr>
              <p:cNvPr id="23586" name="Line 7"/>
              <p:cNvSpPr>
                <a:spLocks noChangeShapeType="1"/>
              </p:cNvSpPr>
              <p:nvPr/>
            </p:nvSpPr>
            <p:spPr bwMode="auto">
              <a:xfrm>
                <a:off x="509" y="3282"/>
                <a:ext cx="1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77" name="Rectangle 8"/>
            <p:cNvSpPr>
              <a:spLocks noChangeArrowheads="1"/>
            </p:cNvSpPr>
            <p:nvPr/>
          </p:nvSpPr>
          <p:spPr bwMode="auto">
            <a:xfrm>
              <a:off x="3328" y="2276"/>
              <a:ext cx="204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cs typeface="Arial" charset="0"/>
                </a:rPr>
                <a:t>=  1.5 pizzas per cd</a:t>
              </a:r>
            </a:p>
          </p:txBody>
        </p:sp>
        <p:grpSp>
          <p:nvGrpSpPr>
            <p:cNvPr id="23578" name="Group 9"/>
            <p:cNvGrpSpPr>
              <a:grpSpLocks/>
            </p:cNvGrpSpPr>
            <p:nvPr/>
          </p:nvGrpSpPr>
          <p:grpSpPr bwMode="auto">
            <a:xfrm>
              <a:off x="1970" y="2133"/>
              <a:ext cx="1289" cy="605"/>
              <a:chOff x="1963" y="2903"/>
              <a:chExt cx="1289" cy="605"/>
            </a:xfrm>
          </p:grpSpPr>
          <p:grpSp>
            <p:nvGrpSpPr>
              <p:cNvPr id="23579" name="Group 10"/>
              <p:cNvGrpSpPr>
                <a:grpSpLocks/>
              </p:cNvGrpSpPr>
              <p:nvPr/>
            </p:nvGrpSpPr>
            <p:grpSpPr bwMode="auto">
              <a:xfrm>
                <a:off x="2244" y="2903"/>
                <a:ext cx="1008" cy="605"/>
                <a:chOff x="2013" y="2980"/>
                <a:chExt cx="1008" cy="605"/>
              </a:xfrm>
            </p:grpSpPr>
            <p:sp>
              <p:nvSpPr>
                <p:cNvPr id="23581" name="Rectangle 11"/>
                <p:cNvSpPr>
                  <a:spLocks noChangeArrowheads="1"/>
                </p:cNvSpPr>
                <p:nvPr/>
              </p:nvSpPr>
              <p:spPr bwMode="auto">
                <a:xfrm>
                  <a:off x="2147" y="2980"/>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$15/cd</a:t>
                  </a:r>
                </a:p>
              </p:txBody>
            </p:sp>
            <p:sp>
              <p:nvSpPr>
                <p:cNvPr id="23582" name="Rectangle 12"/>
                <p:cNvSpPr>
                  <a:spLocks noChangeArrowheads="1"/>
                </p:cNvSpPr>
                <p:nvPr/>
              </p:nvSpPr>
              <p:spPr bwMode="auto">
                <a:xfrm>
                  <a:off x="2013" y="3277"/>
                  <a:ext cx="10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$10/pizza</a:t>
                  </a:r>
                </a:p>
              </p:txBody>
            </p:sp>
            <p:sp>
              <p:nvSpPr>
                <p:cNvPr id="23583" name="Line 13"/>
                <p:cNvSpPr>
                  <a:spLocks noChangeShapeType="1"/>
                </p:cNvSpPr>
                <p:nvPr/>
              </p:nvSpPr>
              <p:spPr bwMode="auto">
                <a:xfrm>
                  <a:off x="2075" y="3280"/>
                  <a:ext cx="9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80" name="Rectangle 14"/>
              <p:cNvSpPr>
                <a:spLocks noChangeArrowheads="1"/>
              </p:cNvSpPr>
              <p:nvPr/>
            </p:nvSpPr>
            <p:spPr bwMode="auto">
              <a:xfrm>
                <a:off x="1963" y="3051"/>
                <a:ext cx="24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cs typeface="Arial" charset="0"/>
                  </a:rPr>
                  <a:t>=</a:t>
                </a:r>
              </a:p>
            </p:txBody>
          </p:sp>
        </p:grpSp>
      </p:grpSp>
      <p:sp>
        <p:nvSpPr>
          <p:cNvPr id="91151" name="Rectangle 15"/>
          <p:cNvSpPr>
            <a:spLocks noChangeArrowheads="1"/>
          </p:cNvSpPr>
          <p:nvPr/>
        </p:nvSpPr>
        <p:spPr bwMode="auto">
          <a:xfrm>
            <a:off x="523875" y="4692650"/>
            <a:ext cx="471963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4488" indent="-344488">
              <a:lnSpc>
                <a:spcPct val="95000"/>
              </a:lnSpc>
              <a:spcBef>
                <a:spcPct val="45000"/>
              </a:spcBef>
              <a:buClr>
                <a:srgbClr val="339966"/>
              </a:buClr>
              <a:buSzPct val="120000"/>
              <a:buFont typeface="Wingdings" pitchFamily="2" charset="2"/>
              <a:buChar char="§"/>
            </a:pPr>
            <a:r>
              <a:rPr lang="en-US" sz="2600">
                <a:cs typeface="Arial" charset="0"/>
              </a:rPr>
              <a:t>After nominal prices double, </a:t>
            </a:r>
          </a:p>
        </p:txBody>
      </p:sp>
      <p:grpSp>
        <p:nvGrpSpPr>
          <p:cNvPr id="6" name="Group 31"/>
          <p:cNvGrpSpPr>
            <a:grpSpLocks/>
          </p:cNvGrpSpPr>
          <p:nvPr/>
        </p:nvGrpSpPr>
        <p:grpSpPr bwMode="auto">
          <a:xfrm>
            <a:off x="828675" y="5160963"/>
            <a:ext cx="7689850" cy="1008062"/>
            <a:chOff x="522" y="3251"/>
            <a:chExt cx="4844" cy="635"/>
          </a:xfrm>
        </p:grpSpPr>
        <p:grpSp>
          <p:nvGrpSpPr>
            <p:cNvPr id="23565" name="Group 16"/>
            <p:cNvGrpSpPr>
              <a:grpSpLocks/>
            </p:cNvGrpSpPr>
            <p:nvPr/>
          </p:nvGrpSpPr>
          <p:grpSpPr bwMode="auto">
            <a:xfrm>
              <a:off x="522" y="3281"/>
              <a:ext cx="1343" cy="605"/>
              <a:chOff x="447" y="2982"/>
              <a:chExt cx="1343" cy="605"/>
            </a:xfrm>
          </p:grpSpPr>
          <p:sp>
            <p:nvSpPr>
              <p:cNvPr id="23573" name="Rectangle 17"/>
              <p:cNvSpPr>
                <a:spLocks noChangeArrowheads="1"/>
              </p:cNvSpPr>
              <p:nvPr/>
            </p:nvSpPr>
            <p:spPr bwMode="auto">
              <a:xfrm>
                <a:off x="545" y="2982"/>
                <a:ext cx="10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price of cd</a:t>
                </a:r>
              </a:p>
            </p:txBody>
          </p:sp>
          <p:sp>
            <p:nvSpPr>
              <p:cNvPr id="23574" name="Rectangle 18"/>
              <p:cNvSpPr>
                <a:spLocks noChangeArrowheads="1"/>
              </p:cNvSpPr>
              <p:nvPr/>
            </p:nvSpPr>
            <p:spPr bwMode="auto">
              <a:xfrm>
                <a:off x="447" y="3279"/>
                <a:ext cx="13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price of pizza</a:t>
                </a:r>
              </a:p>
            </p:txBody>
          </p:sp>
          <p:sp>
            <p:nvSpPr>
              <p:cNvPr id="23575" name="Line 19"/>
              <p:cNvSpPr>
                <a:spLocks noChangeShapeType="1"/>
              </p:cNvSpPr>
              <p:nvPr/>
            </p:nvSpPr>
            <p:spPr bwMode="auto">
              <a:xfrm>
                <a:off x="509" y="3282"/>
                <a:ext cx="1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66" name="Rectangle 20"/>
            <p:cNvSpPr>
              <a:spLocks noChangeArrowheads="1"/>
            </p:cNvSpPr>
            <p:nvPr/>
          </p:nvSpPr>
          <p:spPr bwMode="auto">
            <a:xfrm>
              <a:off x="3326" y="3394"/>
              <a:ext cx="204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cs typeface="Arial" charset="0"/>
                </a:rPr>
                <a:t>=  1.5 pizzas per cd</a:t>
              </a:r>
            </a:p>
          </p:txBody>
        </p:sp>
        <p:grpSp>
          <p:nvGrpSpPr>
            <p:cNvPr id="23567" name="Group 21"/>
            <p:cNvGrpSpPr>
              <a:grpSpLocks/>
            </p:cNvGrpSpPr>
            <p:nvPr/>
          </p:nvGrpSpPr>
          <p:grpSpPr bwMode="auto">
            <a:xfrm>
              <a:off x="1968" y="3251"/>
              <a:ext cx="1289" cy="605"/>
              <a:chOff x="1963" y="2903"/>
              <a:chExt cx="1289" cy="605"/>
            </a:xfrm>
          </p:grpSpPr>
          <p:grpSp>
            <p:nvGrpSpPr>
              <p:cNvPr id="23568" name="Group 22"/>
              <p:cNvGrpSpPr>
                <a:grpSpLocks/>
              </p:cNvGrpSpPr>
              <p:nvPr/>
            </p:nvGrpSpPr>
            <p:grpSpPr bwMode="auto">
              <a:xfrm>
                <a:off x="2244" y="2903"/>
                <a:ext cx="1008" cy="605"/>
                <a:chOff x="2013" y="2980"/>
                <a:chExt cx="1008" cy="605"/>
              </a:xfrm>
            </p:grpSpPr>
            <p:sp>
              <p:nvSpPr>
                <p:cNvPr id="23570" name="Rectangle 23"/>
                <p:cNvSpPr>
                  <a:spLocks noChangeArrowheads="1"/>
                </p:cNvSpPr>
                <p:nvPr/>
              </p:nvSpPr>
              <p:spPr bwMode="auto">
                <a:xfrm>
                  <a:off x="2147" y="2980"/>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$30/cd</a:t>
                  </a:r>
                </a:p>
              </p:txBody>
            </p:sp>
            <p:sp>
              <p:nvSpPr>
                <p:cNvPr id="23571" name="Rectangle 24"/>
                <p:cNvSpPr>
                  <a:spLocks noChangeArrowheads="1"/>
                </p:cNvSpPr>
                <p:nvPr/>
              </p:nvSpPr>
              <p:spPr bwMode="auto">
                <a:xfrm>
                  <a:off x="2013" y="3277"/>
                  <a:ext cx="10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$20/pizza</a:t>
                  </a:r>
                </a:p>
              </p:txBody>
            </p:sp>
            <p:sp>
              <p:nvSpPr>
                <p:cNvPr id="23572" name="Line 25"/>
                <p:cNvSpPr>
                  <a:spLocks noChangeShapeType="1"/>
                </p:cNvSpPr>
                <p:nvPr/>
              </p:nvSpPr>
              <p:spPr bwMode="auto">
                <a:xfrm>
                  <a:off x="2075" y="3280"/>
                  <a:ext cx="9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69" name="Rectangle 26"/>
              <p:cNvSpPr>
                <a:spLocks noChangeArrowheads="1"/>
              </p:cNvSpPr>
              <p:nvPr/>
            </p:nvSpPr>
            <p:spPr bwMode="auto">
              <a:xfrm>
                <a:off x="1963" y="3051"/>
                <a:ext cx="24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cs typeface="Arial" charset="0"/>
                  </a:rPr>
                  <a:t>=</a:t>
                </a:r>
              </a:p>
            </p:txBody>
          </p:sp>
        </p:grpSp>
      </p:grpSp>
      <p:sp>
        <p:nvSpPr>
          <p:cNvPr id="91163" name="Text Box 27"/>
          <p:cNvSpPr txBox="1">
            <a:spLocks noChangeArrowheads="1"/>
          </p:cNvSpPr>
          <p:nvPr/>
        </p:nvSpPr>
        <p:spPr bwMode="auto">
          <a:xfrm>
            <a:off x="5689600" y="4302125"/>
            <a:ext cx="2755900" cy="8858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a:cs typeface="Arial" charset="0"/>
              </a:rPr>
              <a:t>The relative price is unchanged.</a:t>
            </a:r>
          </a:p>
        </p:txBody>
      </p:sp>
      <p:sp>
        <p:nvSpPr>
          <p:cNvPr id="91164" name="AutoShape 28"/>
          <p:cNvSpPr>
            <a:spLocks/>
          </p:cNvSpPr>
          <p:nvPr/>
        </p:nvSpPr>
        <p:spPr bwMode="auto">
          <a:xfrm rot="5400000">
            <a:off x="6834982" y="4080668"/>
            <a:ext cx="342900" cy="2481263"/>
          </a:xfrm>
          <a:prstGeom prst="leftBrace">
            <a:avLst>
              <a:gd name="adj1" fmla="val 60301"/>
              <a:gd name="adj2" fmla="val 50000"/>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sp>
        <p:nvSpPr>
          <p:cNvPr id="91165" name="AutoShape 29"/>
          <p:cNvSpPr>
            <a:spLocks/>
          </p:cNvSpPr>
          <p:nvPr/>
        </p:nvSpPr>
        <p:spPr bwMode="auto">
          <a:xfrm rot="-5400000">
            <a:off x="6857207" y="2961481"/>
            <a:ext cx="342900" cy="2481263"/>
          </a:xfrm>
          <a:prstGeom prst="leftBrace">
            <a:avLst>
              <a:gd name="adj1" fmla="val 60301"/>
              <a:gd name="adj2" fmla="val 50000"/>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sp>
        <p:nvSpPr>
          <p:cNvPr id="2356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Slide Number Placeholder 2"/>
          <p:cNvSpPr>
            <a:spLocks noGrp="1"/>
          </p:cNvSpPr>
          <p:nvPr>
            <p:ph type="sldNum" sz="quarter" idx="12"/>
          </p:nvPr>
        </p:nvSpPr>
        <p:spPr/>
        <p:txBody>
          <a:bodyPr/>
          <a:lstStyle/>
          <a:p>
            <a:fld id="{70657FC0-C782-452F-B05B-E468C7F98286}" type="slidenum">
              <a:rPr lang="en-US" smtClean="0"/>
              <a:pPr/>
              <a:t>32</a:t>
            </a:fld>
            <a:endParaRPr lang="en-US"/>
          </a:p>
        </p:txBody>
      </p:sp>
    </p:spTree>
    <p:extLst>
      <p:ext uri="{BB962C8B-B14F-4D97-AF65-F5344CB8AC3E}">
        <p14:creationId xmlns:p14="http://schemas.microsoft.com/office/powerpoint/2010/main" val="13547432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wipe(left)">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wipe(left)">
                                      <p:cBhvr>
                                        <p:cTn id="12" dur="500"/>
                                        <p:tgtEl>
                                          <p:spTgt spid="235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wipe(left)">
                                      <p:cBhvr>
                                        <p:cTn id="17" dur="500"/>
                                        <p:tgtEl>
                                          <p:spTgt spid="235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51"/>
                                        </p:tgtEl>
                                        <p:attrNameLst>
                                          <p:attrName>style.visibility</p:attrName>
                                        </p:attrNameLst>
                                      </p:cBhvr>
                                      <p:to>
                                        <p:strVal val="visible"/>
                                      </p:to>
                                    </p:set>
                                    <p:animEffect transition="in" filter="wipe(left)">
                                      <p:cBhvr>
                                        <p:cTn id="27" dur="500"/>
                                        <p:tgtEl>
                                          <p:spTgt spid="911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Right)">
                                      <p:cBhvr>
                                        <p:cTn id="32" dur="500"/>
                                        <p:tgtEl>
                                          <p:spTgt spid="6"/>
                                        </p:tgtEl>
                                      </p:cBhvr>
                                    </p:animEffect>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91165"/>
                                        </p:tgtEl>
                                        <p:attrNameLst>
                                          <p:attrName>style.visibility</p:attrName>
                                        </p:attrNameLst>
                                      </p:cBhvr>
                                      <p:to>
                                        <p:strVal val="visible"/>
                                      </p:to>
                                    </p:set>
                                    <p:animEffect transition="in" filter="dissolve">
                                      <p:cBhvr>
                                        <p:cTn id="36" dur="500"/>
                                        <p:tgtEl>
                                          <p:spTgt spid="91165"/>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91163"/>
                                        </p:tgtEl>
                                        <p:attrNameLst>
                                          <p:attrName>style.visibility</p:attrName>
                                        </p:attrNameLst>
                                      </p:cBhvr>
                                      <p:to>
                                        <p:strVal val="visible"/>
                                      </p:to>
                                    </p:set>
                                    <p:animEffect transition="in" filter="dissolve">
                                      <p:cBhvr>
                                        <p:cTn id="39" dur="500"/>
                                        <p:tgtEl>
                                          <p:spTgt spid="91163"/>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91164"/>
                                        </p:tgtEl>
                                        <p:attrNameLst>
                                          <p:attrName>style.visibility</p:attrName>
                                        </p:attrNameLst>
                                      </p:cBhvr>
                                      <p:to>
                                        <p:strVal val="visible"/>
                                      </p:to>
                                    </p:set>
                                    <p:animEffect transition="in" filter="dissolve">
                                      <p:cBhvr>
                                        <p:cTn id="42" dur="500"/>
                                        <p:tgtEl>
                                          <p:spTgt spid="9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bldLvl="4"/>
      <p:bldP spid="91151" grpId="0"/>
      <p:bldP spid="91163" grpId="0" animBg="1"/>
      <p:bldP spid="91164" grpId="0" animBg="1"/>
      <p:bldP spid="9116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Real vs. Nominal Variables</a:t>
            </a:r>
          </a:p>
        </p:txBody>
      </p:sp>
      <p:sp>
        <p:nvSpPr>
          <p:cNvPr id="4" name="Subtitle 3"/>
          <p:cNvSpPr>
            <a:spLocks noGrp="1"/>
          </p:cNvSpPr>
          <p:nvPr>
            <p:ph type="subTitle" idx="1"/>
          </p:nvPr>
        </p:nvSpPr>
        <p:spPr/>
        <p:txBody>
          <a:bodyPr/>
          <a:lstStyle/>
          <a:p>
            <a:r>
              <a:rPr lang="en-US" dirty="0"/>
              <a:t>http://video.about.com/economics/The-Difference-Between-Nominal-and-Real-Variables.htm</a:t>
            </a:r>
          </a:p>
        </p:txBody>
      </p:sp>
      <p:sp>
        <p:nvSpPr>
          <p:cNvPr id="2" name="Slide Number Placeholder 1"/>
          <p:cNvSpPr>
            <a:spLocks noGrp="1"/>
          </p:cNvSpPr>
          <p:nvPr>
            <p:ph type="sldNum" sz="quarter" idx="12"/>
          </p:nvPr>
        </p:nvSpPr>
        <p:spPr/>
        <p:txBody>
          <a:bodyPr/>
          <a:lstStyle/>
          <a:p>
            <a:fld id="{70657FC0-C782-452F-B05B-E468C7F98286}" type="slidenum">
              <a:rPr lang="en-US" smtClean="0"/>
              <a:pPr/>
              <a:t>33</a:t>
            </a:fld>
            <a:endParaRPr lang="en-US"/>
          </a:p>
        </p:txBody>
      </p:sp>
    </p:spTree>
    <p:extLst>
      <p:ext uri="{BB962C8B-B14F-4D97-AF65-F5344CB8AC3E}">
        <p14:creationId xmlns:p14="http://schemas.microsoft.com/office/powerpoint/2010/main" val="3222842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Rectangle 2"/>
          <p:cNvSpPr>
            <a:spLocks noGrp="1" noChangeArrowheads="1"/>
          </p:cNvSpPr>
          <p:nvPr>
            <p:ph type="title" idx="4294967295"/>
          </p:nvPr>
        </p:nvSpPr>
        <p:spPr>
          <a:xfrm>
            <a:off x="0" y="219075"/>
            <a:ext cx="8229600" cy="649288"/>
          </a:xfrm>
        </p:spPr>
        <p:txBody>
          <a:bodyPr/>
          <a:lstStyle/>
          <a:p>
            <a:pPr eaLnBrk="1" hangingPunct="1"/>
            <a:r>
              <a:rPr lang="en-US" sz="3600" smtClean="0"/>
              <a:t>The Neutrality of Money</a:t>
            </a:r>
          </a:p>
        </p:txBody>
      </p:sp>
      <p:sp>
        <p:nvSpPr>
          <p:cNvPr id="24581" name="Rectangle 3"/>
          <p:cNvSpPr>
            <a:spLocks noGrp="1" noChangeArrowheads="1"/>
          </p:cNvSpPr>
          <p:nvPr>
            <p:ph type="body" idx="4294967295"/>
          </p:nvPr>
        </p:nvSpPr>
        <p:spPr>
          <a:xfrm>
            <a:off x="828675" y="1851025"/>
            <a:ext cx="8315325" cy="4386263"/>
          </a:xfrm>
        </p:spPr>
        <p:txBody>
          <a:bodyPr/>
          <a:lstStyle/>
          <a:p>
            <a:pPr eaLnBrk="1" hangingPunct="1">
              <a:spcBef>
                <a:spcPct val="40000"/>
              </a:spcBef>
            </a:pPr>
            <a:r>
              <a:rPr lang="en-US" sz="2600" smtClean="0"/>
              <a:t>Similarly, the real wage </a:t>
            </a:r>
            <a:r>
              <a:rPr lang="en-US" sz="2600" b="1" i="1" smtClean="0"/>
              <a:t>W</a:t>
            </a:r>
            <a:r>
              <a:rPr lang="en-US" sz="2600" smtClean="0"/>
              <a:t>/</a:t>
            </a:r>
            <a:r>
              <a:rPr lang="en-US" sz="2600" b="1" i="1" smtClean="0"/>
              <a:t>P</a:t>
            </a:r>
            <a:r>
              <a:rPr lang="en-US" sz="2600" smtClean="0"/>
              <a:t> remains unchanged, so</a:t>
            </a:r>
          </a:p>
          <a:p>
            <a:pPr lvl="1" eaLnBrk="1" hangingPunct="1">
              <a:spcBef>
                <a:spcPct val="40000"/>
              </a:spcBef>
            </a:pPr>
            <a:r>
              <a:rPr lang="en-US" sz="2600" smtClean="0"/>
              <a:t>quantity of labor supplied does not change</a:t>
            </a:r>
          </a:p>
          <a:p>
            <a:pPr lvl="1" eaLnBrk="1" hangingPunct="1">
              <a:spcBef>
                <a:spcPct val="40000"/>
              </a:spcBef>
            </a:pPr>
            <a:r>
              <a:rPr lang="en-US" sz="2600" smtClean="0"/>
              <a:t>quantity of labor demanded does not change</a:t>
            </a:r>
          </a:p>
          <a:p>
            <a:pPr lvl="1" eaLnBrk="1" hangingPunct="1">
              <a:spcBef>
                <a:spcPct val="40000"/>
              </a:spcBef>
            </a:pPr>
            <a:r>
              <a:rPr lang="en-US" sz="2600" smtClean="0"/>
              <a:t>total employment of labor does not change </a:t>
            </a:r>
          </a:p>
          <a:p>
            <a:pPr eaLnBrk="1" hangingPunct="1"/>
            <a:r>
              <a:rPr lang="en-US" sz="2600" smtClean="0"/>
              <a:t>The same applies to employment of capital and </a:t>
            </a:r>
            <a:br>
              <a:rPr lang="en-US" sz="2600" smtClean="0"/>
            </a:br>
            <a:r>
              <a:rPr lang="en-US" sz="2600" smtClean="0"/>
              <a:t>other resources.  </a:t>
            </a:r>
          </a:p>
          <a:p>
            <a:pPr eaLnBrk="1" hangingPunct="1"/>
            <a:r>
              <a:rPr lang="en-US" sz="2600" smtClean="0"/>
              <a:t>Since employment of all resources is unchanged, </a:t>
            </a:r>
            <a:br>
              <a:rPr lang="en-US" sz="2600" smtClean="0"/>
            </a:br>
            <a:r>
              <a:rPr lang="en-US" sz="2600" smtClean="0"/>
              <a:t>total output is also unchanged by the money supply.</a:t>
            </a:r>
          </a:p>
        </p:txBody>
      </p:sp>
      <p:sp>
        <p:nvSpPr>
          <p:cNvPr id="24582" name="Rectangle 32"/>
          <p:cNvSpPr>
            <a:spLocks noChangeArrowheads="1"/>
          </p:cNvSpPr>
          <p:nvPr/>
        </p:nvSpPr>
        <p:spPr bwMode="auto">
          <a:xfrm>
            <a:off x="523875" y="873125"/>
            <a:ext cx="83153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0000"/>
              </a:spcBef>
              <a:buClr>
                <a:srgbClr val="339966"/>
              </a:buClr>
              <a:buSzPct val="120000"/>
              <a:buFont typeface="Wingdings" pitchFamily="2" charset="2"/>
              <a:buChar char="§"/>
            </a:pPr>
            <a:r>
              <a:rPr lang="en-US" sz="2600" b="1">
                <a:solidFill>
                  <a:srgbClr val="CC0000"/>
                </a:solidFill>
                <a:cs typeface="Arial" charset="0"/>
              </a:rPr>
              <a:t>Monetary neutrality</a:t>
            </a:r>
            <a:r>
              <a:rPr lang="en-US" sz="2600">
                <a:cs typeface="Arial" charset="0"/>
              </a:rPr>
              <a:t>:  the proposition that changes </a:t>
            </a:r>
            <a:br>
              <a:rPr lang="en-US" sz="2600">
                <a:cs typeface="Arial" charset="0"/>
              </a:rPr>
            </a:br>
            <a:r>
              <a:rPr lang="en-US" sz="2600">
                <a:cs typeface="Arial" charset="0"/>
              </a:rPr>
              <a:t>in the money supply do not affect real variables</a:t>
            </a:r>
          </a:p>
        </p:txBody>
      </p:sp>
      <p:sp>
        <p:nvSpPr>
          <p:cNvPr id="2458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34</a:t>
            </a:fld>
            <a:endParaRPr lang="en-US"/>
          </a:p>
        </p:txBody>
      </p:sp>
    </p:spTree>
    <p:extLst>
      <p:ext uri="{BB962C8B-B14F-4D97-AF65-F5344CB8AC3E}">
        <p14:creationId xmlns:p14="http://schemas.microsoft.com/office/powerpoint/2010/main" val="28938780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wipe(left)">
                                      <p:cBhvr>
                                        <p:cTn id="7" dur="500"/>
                                        <p:tgtEl>
                                          <p:spTgt spid="24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left)">
                                      <p:cBhvr>
                                        <p:cTn id="12" dur="500"/>
                                        <p:tgtEl>
                                          <p:spTgt spid="24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1">
                                            <p:txEl>
                                              <p:pRg st="2" end="2"/>
                                            </p:txEl>
                                          </p:spTgt>
                                        </p:tgtEl>
                                        <p:attrNameLst>
                                          <p:attrName>style.visibility</p:attrName>
                                        </p:attrNameLst>
                                      </p:cBhvr>
                                      <p:to>
                                        <p:strVal val="visible"/>
                                      </p:to>
                                    </p:set>
                                    <p:animEffect transition="in" filter="wipe(left)">
                                      <p:cBhvr>
                                        <p:cTn id="17" dur="500"/>
                                        <p:tgtEl>
                                          <p:spTgt spid="245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81">
                                            <p:txEl>
                                              <p:pRg st="3" end="3"/>
                                            </p:txEl>
                                          </p:spTgt>
                                        </p:tgtEl>
                                        <p:attrNameLst>
                                          <p:attrName>style.visibility</p:attrName>
                                        </p:attrNameLst>
                                      </p:cBhvr>
                                      <p:to>
                                        <p:strVal val="visible"/>
                                      </p:to>
                                    </p:set>
                                    <p:animEffect transition="in" filter="wipe(left)">
                                      <p:cBhvr>
                                        <p:cTn id="22" dur="500"/>
                                        <p:tgtEl>
                                          <p:spTgt spid="245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81">
                                            <p:txEl>
                                              <p:pRg st="4" end="4"/>
                                            </p:txEl>
                                          </p:spTgt>
                                        </p:tgtEl>
                                        <p:attrNameLst>
                                          <p:attrName>style.visibility</p:attrName>
                                        </p:attrNameLst>
                                      </p:cBhvr>
                                      <p:to>
                                        <p:strVal val="visible"/>
                                      </p:to>
                                    </p:set>
                                    <p:animEffect transition="in" filter="wipe(left)">
                                      <p:cBhvr>
                                        <p:cTn id="27" dur="500"/>
                                        <p:tgtEl>
                                          <p:spTgt spid="245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81">
                                            <p:txEl>
                                              <p:pRg st="5" end="5"/>
                                            </p:txEl>
                                          </p:spTgt>
                                        </p:tgtEl>
                                        <p:attrNameLst>
                                          <p:attrName>style.visibility</p:attrName>
                                        </p:attrNameLst>
                                      </p:cBhvr>
                                      <p:to>
                                        <p:strVal val="visible"/>
                                      </p:to>
                                    </p:set>
                                    <p:animEffect transition="in" filter="wipe(left)">
                                      <p:cBhvr>
                                        <p:cTn id="32" dur="500"/>
                                        <p:tgtEl>
                                          <p:spTgt spid="245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bldLvl="4"/>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657FC0-C782-452F-B05B-E468C7F98286}" type="slidenum">
              <a:rPr lang="en-US" smtClean="0"/>
              <a:pPr/>
              <a:t>35</a:t>
            </a:fld>
            <a:endParaRPr lang="en-US"/>
          </a:p>
        </p:txBody>
      </p:sp>
      <p:sp>
        <p:nvSpPr>
          <p:cNvPr id="3" name="TextBox 2"/>
          <p:cNvSpPr txBox="1"/>
          <p:nvPr/>
        </p:nvSpPr>
        <p:spPr>
          <a:xfrm>
            <a:off x="1752600" y="2362200"/>
            <a:ext cx="4930260" cy="369332"/>
          </a:xfrm>
          <a:prstGeom prst="rect">
            <a:avLst/>
          </a:prstGeom>
          <a:noFill/>
        </p:spPr>
        <p:txBody>
          <a:bodyPr wrap="none" rtlCol="0">
            <a:spAutoFit/>
          </a:bodyPr>
          <a:lstStyle/>
          <a:p>
            <a:r>
              <a:rPr lang="en-US" dirty="0" smtClean="0"/>
              <a:t>http://www.youtube.com/watch?v=h5LnUA43UHc</a:t>
            </a:r>
            <a:endParaRPr lang="en-US" dirty="0"/>
          </a:p>
        </p:txBody>
      </p:sp>
      <p:sp>
        <p:nvSpPr>
          <p:cNvPr id="4" name="TextBox 3"/>
          <p:cNvSpPr txBox="1"/>
          <p:nvPr/>
        </p:nvSpPr>
        <p:spPr>
          <a:xfrm>
            <a:off x="2057400" y="1219200"/>
            <a:ext cx="2255233" cy="369332"/>
          </a:xfrm>
          <a:prstGeom prst="rect">
            <a:avLst/>
          </a:prstGeom>
          <a:noFill/>
        </p:spPr>
        <p:txBody>
          <a:bodyPr wrap="none" rtlCol="0">
            <a:spAutoFit/>
          </a:bodyPr>
          <a:lstStyle/>
          <a:p>
            <a:r>
              <a:rPr lang="en-US" dirty="0" smtClean="0"/>
              <a:t>The velocity of money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0" y="241300"/>
            <a:ext cx="8229600" cy="649288"/>
          </a:xfrm>
        </p:spPr>
        <p:txBody>
          <a:bodyPr/>
          <a:lstStyle/>
          <a:p>
            <a:pPr eaLnBrk="1" hangingPunct="1"/>
            <a:r>
              <a:rPr lang="en-US" sz="3600" dirty="0" smtClean="0"/>
              <a:t>The Velocity of Money</a:t>
            </a:r>
          </a:p>
        </p:txBody>
      </p:sp>
      <p:sp>
        <p:nvSpPr>
          <p:cNvPr id="26629" name="Rectangle 3"/>
          <p:cNvSpPr>
            <a:spLocks noGrp="1" noChangeArrowheads="1"/>
          </p:cNvSpPr>
          <p:nvPr>
            <p:ph type="body" idx="4294967295"/>
          </p:nvPr>
        </p:nvSpPr>
        <p:spPr>
          <a:xfrm>
            <a:off x="0" y="1008063"/>
            <a:ext cx="8313738" cy="4854575"/>
          </a:xfrm>
        </p:spPr>
        <p:txBody>
          <a:bodyPr>
            <a:normAutofit lnSpcReduction="10000"/>
          </a:bodyPr>
          <a:lstStyle/>
          <a:p>
            <a:pPr eaLnBrk="1" hangingPunct="1">
              <a:tabLst>
                <a:tab pos="914400" algn="ctr"/>
                <a:tab pos="1543050" algn="l"/>
              </a:tabLst>
            </a:pPr>
            <a:r>
              <a:rPr lang="en-US" b="1" smtClean="0">
                <a:solidFill>
                  <a:srgbClr val="CC0000"/>
                </a:solidFill>
              </a:rPr>
              <a:t>Velocity of money</a:t>
            </a:r>
            <a:r>
              <a:rPr lang="en-US" smtClean="0"/>
              <a:t>:  the rate at which money changes hands</a:t>
            </a:r>
          </a:p>
          <a:p>
            <a:pPr eaLnBrk="1" hangingPunct="1">
              <a:lnSpc>
                <a:spcPct val="125000"/>
              </a:lnSpc>
              <a:spcBef>
                <a:spcPct val="40000"/>
              </a:spcBef>
              <a:tabLst>
                <a:tab pos="914400" algn="ctr"/>
                <a:tab pos="1543050" algn="l"/>
              </a:tabLst>
            </a:pPr>
            <a:r>
              <a:rPr lang="en-US" smtClean="0"/>
              <a:t>Notation:</a:t>
            </a:r>
            <a:br>
              <a:rPr lang="en-US" smtClean="0"/>
            </a:br>
            <a:r>
              <a:rPr lang="en-US" smtClean="0"/>
              <a:t>	</a:t>
            </a:r>
            <a:r>
              <a:rPr lang="en-US" b="1" i="1" smtClean="0"/>
              <a:t>P</a:t>
            </a:r>
            <a:r>
              <a:rPr lang="en-US" smtClean="0"/>
              <a:t> x </a:t>
            </a:r>
            <a:r>
              <a:rPr lang="en-US" b="1" i="1" smtClean="0"/>
              <a:t>Y</a:t>
            </a:r>
            <a:r>
              <a:rPr lang="en-US" smtClean="0"/>
              <a:t> 	=  nominal GDP</a:t>
            </a:r>
            <a:br>
              <a:rPr lang="en-US" smtClean="0"/>
            </a:br>
            <a:r>
              <a:rPr lang="en-US" smtClean="0"/>
              <a:t>		=  (price level)  x  (real GDP)</a:t>
            </a:r>
          </a:p>
          <a:p>
            <a:pPr eaLnBrk="1" hangingPunct="1">
              <a:lnSpc>
                <a:spcPct val="115000"/>
              </a:lnSpc>
              <a:spcBef>
                <a:spcPct val="30000"/>
              </a:spcBef>
              <a:buFont typeface="Wingdings" pitchFamily="2" charset="2"/>
              <a:buNone/>
              <a:tabLst>
                <a:tab pos="914400" algn="ctr"/>
                <a:tab pos="1543050" algn="l"/>
              </a:tabLst>
            </a:pPr>
            <a:r>
              <a:rPr lang="en-US" smtClean="0"/>
              <a:t>		</a:t>
            </a:r>
            <a:r>
              <a:rPr lang="en-US" b="1" i="1" smtClean="0"/>
              <a:t>M</a:t>
            </a:r>
            <a:r>
              <a:rPr lang="en-US" smtClean="0"/>
              <a:t> 	=  money supply</a:t>
            </a:r>
          </a:p>
          <a:p>
            <a:pPr eaLnBrk="1" hangingPunct="1">
              <a:lnSpc>
                <a:spcPct val="115000"/>
              </a:lnSpc>
              <a:spcBef>
                <a:spcPct val="30000"/>
              </a:spcBef>
              <a:buFont typeface="Wingdings" pitchFamily="2" charset="2"/>
              <a:buNone/>
              <a:tabLst>
                <a:tab pos="914400" algn="ctr"/>
                <a:tab pos="1543050" algn="l"/>
              </a:tabLst>
            </a:pPr>
            <a:r>
              <a:rPr lang="en-US" smtClean="0"/>
              <a:t>		</a:t>
            </a:r>
            <a:r>
              <a:rPr lang="en-US" b="1" i="1" smtClean="0"/>
              <a:t>V</a:t>
            </a:r>
            <a:r>
              <a:rPr lang="en-US" smtClean="0"/>
              <a:t> 	=  velocity</a:t>
            </a:r>
          </a:p>
          <a:p>
            <a:pPr eaLnBrk="1" hangingPunct="1">
              <a:tabLst>
                <a:tab pos="914400" algn="ctr"/>
                <a:tab pos="1543050" algn="l"/>
              </a:tabLst>
            </a:pPr>
            <a:r>
              <a:rPr lang="en-US" smtClean="0"/>
              <a:t>Velocity formula:</a:t>
            </a:r>
          </a:p>
        </p:txBody>
      </p:sp>
      <p:grpSp>
        <p:nvGrpSpPr>
          <p:cNvPr id="2" name="Group 19"/>
          <p:cNvGrpSpPr>
            <a:grpSpLocks/>
          </p:cNvGrpSpPr>
          <p:nvPr/>
        </p:nvGrpSpPr>
        <p:grpSpPr bwMode="auto">
          <a:xfrm>
            <a:off x="4094163" y="4910138"/>
            <a:ext cx="1895475" cy="990600"/>
            <a:chOff x="2579" y="3052"/>
            <a:chExt cx="1194" cy="624"/>
          </a:xfrm>
        </p:grpSpPr>
        <p:sp>
          <p:nvSpPr>
            <p:cNvPr id="26632" name="Rectangle 16"/>
            <p:cNvSpPr>
              <a:spLocks noChangeArrowheads="1"/>
            </p:cNvSpPr>
            <p:nvPr/>
          </p:nvSpPr>
          <p:spPr bwMode="auto">
            <a:xfrm>
              <a:off x="2579" y="3197"/>
              <a:ext cx="5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a:cs typeface="Arial" charset="0"/>
                </a:rPr>
                <a:t>V</a:t>
              </a:r>
              <a:r>
                <a:rPr lang="en-US" sz="2800">
                  <a:cs typeface="Arial" charset="0"/>
                </a:rPr>
                <a:t>  =</a:t>
              </a:r>
            </a:p>
          </p:txBody>
        </p:sp>
        <p:grpSp>
          <p:nvGrpSpPr>
            <p:cNvPr id="26633" name="Group 18"/>
            <p:cNvGrpSpPr>
              <a:grpSpLocks/>
            </p:cNvGrpSpPr>
            <p:nvPr/>
          </p:nvGrpSpPr>
          <p:grpSpPr bwMode="auto">
            <a:xfrm>
              <a:off x="3123" y="3052"/>
              <a:ext cx="650" cy="624"/>
              <a:chOff x="3615" y="3292"/>
              <a:chExt cx="650" cy="624"/>
            </a:xfrm>
          </p:grpSpPr>
          <p:sp>
            <p:nvSpPr>
              <p:cNvPr id="26634" name="Rectangle 13"/>
              <p:cNvSpPr>
                <a:spLocks noChangeArrowheads="1"/>
              </p:cNvSpPr>
              <p:nvPr/>
            </p:nvSpPr>
            <p:spPr bwMode="auto">
              <a:xfrm>
                <a:off x="3615" y="3292"/>
                <a:ext cx="6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a:cs typeface="Arial" charset="0"/>
                  </a:rPr>
                  <a:t>P </a:t>
                </a:r>
                <a:r>
                  <a:rPr lang="en-US" sz="2800">
                    <a:cs typeface="Arial" charset="0"/>
                  </a:rPr>
                  <a:t>x </a:t>
                </a:r>
                <a:r>
                  <a:rPr lang="en-US" sz="2800" b="1" i="1">
                    <a:cs typeface="Arial" charset="0"/>
                  </a:rPr>
                  <a:t>Y</a:t>
                </a:r>
              </a:p>
            </p:txBody>
          </p:sp>
          <p:sp>
            <p:nvSpPr>
              <p:cNvPr id="26635" name="Rectangle 14"/>
              <p:cNvSpPr>
                <a:spLocks noChangeArrowheads="1"/>
              </p:cNvSpPr>
              <p:nvPr/>
            </p:nvSpPr>
            <p:spPr bwMode="auto">
              <a:xfrm>
                <a:off x="3782" y="3589"/>
                <a:ext cx="3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i="1">
                    <a:cs typeface="Arial" charset="0"/>
                  </a:rPr>
                  <a:t>M</a:t>
                </a:r>
              </a:p>
            </p:txBody>
          </p:sp>
          <p:sp>
            <p:nvSpPr>
              <p:cNvPr id="26636" name="Line 17"/>
              <p:cNvSpPr>
                <a:spLocks noChangeShapeType="1"/>
              </p:cNvSpPr>
              <p:nvPr/>
            </p:nvSpPr>
            <p:spPr bwMode="auto">
              <a:xfrm>
                <a:off x="3664" y="3610"/>
                <a:ext cx="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663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Slide Number Placeholder 2"/>
          <p:cNvSpPr>
            <a:spLocks noGrp="1"/>
          </p:cNvSpPr>
          <p:nvPr>
            <p:ph type="sldNum" sz="quarter" idx="12"/>
          </p:nvPr>
        </p:nvSpPr>
        <p:spPr/>
        <p:txBody>
          <a:bodyPr/>
          <a:lstStyle/>
          <a:p>
            <a:fld id="{70657FC0-C782-452F-B05B-E468C7F98286}" type="slidenum">
              <a:rPr lang="en-US" smtClean="0"/>
              <a:pPr/>
              <a:t>36</a:t>
            </a:fld>
            <a:endParaRPr lang="en-US"/>
          </a:p>
        </p:txBody>
      </p:sp>
    </p:spTree>
    <p:extLst>
      <p:ext uri="{BB962C8B-B14F-4D97-AF65-F5344CB8AC3E}">
        <p14:creationId xmlns:p14="http://schemas.microsoft.com/office/powerpoint/2010/main" val="1023575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wipe(left)">
                                      <p:cBhvr>
                                        <p:cTn id="7" dur="500"/>
                                        <p:tgtEl>
                                          <p:spTgt spid="26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9">
                                            <p:txEl>
                                              <p:pRg st="1" end="1"/>
                                            </p:txEl>
                                          </p:spTgt>
                                        </p:tgtEl>
                                        <p:attrNameLst>
                                          <p:attrName>style.visibility</p:attrName>
                                        </p:attrNameLst>
                                      </p:cBhvr>
                                      <p:to>
                                        <p:strVal val="visible"/>
                                      </p:to>
                                    </p:set>
                                    <p:animEffect transition="in" filter="wipe(left)">
                                      <p:cBhvr>
                                        <p:cTn id="12" dur="500"/>
                                        <p:tgtEl>
                                          <p:spTgt spid="266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9">
                                            <p:txEl>
                                              <p:pRg st="2" end="2"/>
                                            </p:txEl>
                                          </p:spTgt>
                                        </p:tgtEl>
                                        <p:attrNameLst>
                                          <p:attrName>style.visibility</p:attrName>
                                        </p:attrNameLst>
                                      </p:cBhvr>
                                      <p:to>
                                        <p:strVal val="visible"/>
                                      </p:to>
                                    </p:set>
                                    <p:animEffect transition="in" filter="wipe(left)">
                                      <p:cBhvr>
                                        <p:cTn id="17" dur="500"/>
                                        <p:tgtEl>
                                          <p:spTgt spid="266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9">
                                            <p:txEl>
                                              <p:pRg st="3" end="3"/>
                                            </p:txEl>
                                          </p:spTgt>
                                        </p:tgtEl>
                                        <p:attrNameLst>
                                          <p:attrName>style.visibility</p:attrName>
                                        </p:attrNameLst>
                                      </p:cBhvr>
                                      <p:to>
                                        <p:strVal val="visible"/>
                                      </p:to>
                                    </p:set>
                                    <p:animEffect transition="in" filter="wipe(left)">
                                      <p:cBhvr>
                                        <p:cTn id="22" dur="500"/>
                                        <p:tgtEl>
                                          <p:spTgt spid="266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629">
                                            <p:txEl>
                                              <p:pRg st="4" end="4"/>
                                            </p:txEl>
                                          </p:spTgt>
                                        </p:tgtEl>
                                        <p:attrNameLst>
                                          <p:attrName>style.visibility</p:attrName>
                                        </p:attrNameLst>
                                      </p:cBhvr>
                                      <p:to>
                                        <p:strVal val="visible"/>
                                      </p:to>
                                    </p:set>
                                    <p:animEffect transition="in" filter="wipe(left)">
                                      <p:cBhvr>
                                        <p:cTn id="27" dur="500"/>
                                        <p:tgtEl>
                                          <p:spTgt spid="26629">
                                            <p:txEl>
                                              <p:pRg st="4" end="4"/>
                                            </p:txEl>
                                          </p:spTgt>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bldLvl="4"/>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idx="4294967295"/>
          </p:nvPr>
        </p:nvSpPr>
        <p:spPr>
          <a:xfrm>
            <a:off x="0" y="241300"/>
            <a:ext cx="8229600" cy="649288"/>
          </a:xfrm>
        </p:spPr>
        <p:txBody>
          <a:bodyPr/>
          <a:lstStyle/>
          <a:p>
            <a:pPr eaLnBrk="1" hangingPunct="1"/>
            <a:r>
              <a:rPr lang="en-US" sz="3600" smtClean="0"/>
              <a:t>The Velocity of Money</a:t>
            </a:r>
          </a:p>
        </p:txBody>
      </p:sp>
      <p:sp>
        <p:nvSpPr>
          <p:cNvPr id="104451" name="Rectangle 3"/>
          <p:cNvSpPr>
            <a:spLocks noGrp="1" noChangeArrowheads="1"/>
          </p:cNvSpPr>
          <p:nvPr>
            <p:ph type="body" idx="4294967295"/>
          </p:nvPr>
        </p:nvSpPr>
        <p:spPr>
          <a:xfrm>
            <a:off x="0" y="1647825"/>
            <a:ext cx="8313738" cy="4467225"/>
          </a:xfrm>
        </p:spPr>
        <p:txBody>
          <a:bodyPr/>
          <a:lstStyle/>
          <a:p>
            <a:pPr marL="0" indent="0" eaLnBrk="1" hangingPunct="1">
              <a:spcBef>
                <a:spcPct val="20000"/>
              </a:spcBef>
              <a:buFont typeface="Wingdings" pitchFamily="2" charset="2"/>
              <a:buNone/>
              <a:tabLst>
                <a:tab pos="569913" algn="ctr"/>
                <a:tab pos="1200150" algn="l"/>
              </a:tabLst>
            </a:pPr>
            <a:r>
              <a:rPr lang="en-US" sz="2700" smtClean="0"/>
              <a:t>Example with one good:  pizza.   </a:t>
            </a:r>
            <a:br>
              <a:rPr lang="en-US" sz="2700" smtClean="0"/>
            </a:br>
            <a:r>
              <a:rPr lang="en-US" sz="2700" smtClean="0"/>
              <a:t>In 2008, </a:t>
            </a:r>
          </a:p>
          <a:p>
            <a:pPr marL="0" indent="0" eaLnBrk="1" hangingPunct="1">
              <a:spcBef>
                <a:spcPct val="25000"/>
              </a:spcBef>
              <a:buFont typeface="Wingdings" pitchFamily="2" charset="2"/>
              <a:buNone/>
              <a:tabLst>
                <a:tab pos="569913" algn="ctr"/>
                <a:tab pos="1200150" algn="l"/>
              </a:tabLst>
            </a:pPr>
            <a:r>
              <a:rPr lang="en-US" sz="2700" smtClean="0"/>
              <a:t>	</a:t>
            </a:r>
            <a:r>
              <a:rPr lang="en-US" sz="2700" b="1" i="1" smtClean="0"/>
              <a:t>Y</a:t>
            </a:r>
            <a:r>
              <a:rPr lang="en-US" sz="2700" smtClean="0"/>
              <a:t> 	= real GDP = 3000 pizzas </a:t>
            </a:r>
          </a:p>
          <a:p>
            <a:pPr marL="0" indent="0" eaLnBrk="1" hangingPunct="1">
              <a:spcBef>
                <a:spcPct val="25000"/>
              </a:spcBef>
              <a:buFont typeface="Wingdings" pitchFamily="2" charset="2"/>
              <a:buNone/>
              <a:tabLst>
                <a:tab pos="569913" algn="ctr"/>
                <a:tab pos="1200150" algn="l"/>
              </a:tabLst>
            </a:pPr>
            <a:r>
              <a:rPr lang="en-US" sz="2700" smtClean="0"/>
              <a:t>	</a:t>
            </a:r>
            <a:r>
              <a:rPr lang="en-US" sz="2700" b="1" i="1" smtClean="0"/>
              <a:t>P</a:t>
            </a:r>
            <a:r>
              <a:rPr lang="en-US" sz="2700" smtClean="0"/>
              <a:t> 	= price level = price of pizza = $10</a:t>
            </a:r>
          </a:p>
          <a:p>
            <a:pPr marL="0" indent="0" eaLnBrk="1" hangingPunct="1">
              <a:spcBef>
                <a:spcPct val="25000"/>
              </a:spcBef>
              <a:buFont typeface="Wingdings" pitchFamily="2" charset="2"/>
              <a:buNone/>
              <a:tabLst>
                <a:tab pos="569913" algn="ctr"/>
                <a:tab pos="1200150" algn="l"/>
              </a:tabLst>
            </a:pPr>
            <a:r>
              <a:rPr lang="en-US" sz="2700" smtClean="0"/>
              <a:t>	</a:t>
            </a:r>
            <a:r>
              <a:rPr lang="en-US" sz="2700" b="1" i="1" smtClean="0"/>
              <a:t>P</a:t>
            </a:r>
            <a:r>
              <a:rPr lang="en-US" sz="2700" smtClean="0"/>
              <a:t> x </a:t>
            </a:r>
            <a:r>
              <a:rPr lang="en-US" sz="2700" b="1" i="1" smtClean="0"/>
              <a:t>Y</a:t>
            </a:r>
            <a:r>
              <a:rPr lang="en-US" sz="2700" smtClean="0"/>
              <a:t> 	= nominal GDP = value of pizzas = $30,000</a:t>
            </a:r>
          </a:p>
          <a:p>
            <a:pPr marL="0" indent="0" eaLnBrk="1" hangingPunct="1">
              <a:spcBef>
                <a:spcPct val="25000"/>
              </a:spcBef>
              <a:buFont typeface="Wingdings" pitchFamily="2" charset="2"/>
              <a:buNone/>
              <a:tabLst>
                <a:tab pos="569913" algn="ctr"/>
                <a:tab pos="1200150" algn="l"/>
              </a:tabLst>
            </a:pPr>
            <a:r>
              <a:rPr lang="en-US" sz="2700" smtClean="0"/>
              <a:t>	</a:t>
            </a:r>
            <a:r>
              <a:rPr lang="en-US" sz="2700" b="1" i="1" smtClean="0"/>
              <a:t>M</a:t>
            </a:r>
            <a:r>
              <a:rPr lang="en-US" sz="2700" smtClean="0"/>
              <a:t> 	= money supply = $10,000</a:t>
            </a:r>
          </a:p>
          <a:p>
            <a:pPr marL="0" indent="0" eaLnBrk="1" hangingPunct="1">
              <a:lnSpc>
                <a:spcPct val="120000"/>
              </a:lnSpc>
              <a:spcBef>
                <a:spcPct val="35000"/>
              </a:spcBef>
              <a:buFont typeface="Wingdings" pitchFamily="2" charset="2"/>
              <a:buNone/>
              <a:tabLst>
                <a:tab pos="569913" algn="ctr"/>
                <a:tab pos="1200150" algn="l"/>
              </a:tabLst>
            </a:pPr>
            <a:r>
              <a:rPr lang="en-US" sz="2700" b="1" i="1" smtClean="0"/>
              <a:t>	V</a:t>
            </a:r>
            <a:r>
              <a:rPr lang="en-US" sz="2700" smtClean="0"/>
              <a:t> 	= velocity = $30,000/$10,000 = 3</a:t>
            </a:r>
          </a:p>
          <a:p>
            <a:pPr marL="0" indent="0" eaLnBrk="1" hangingPunct="1">
              <a:lnSpc>
                <a:spcPct val="120000"/>
              </a:lnSpc>
              <a:spcBef>
                <a:spcPct val="35000"/>
              </a:spcBef>
              <a:buFont typeface="Wingdings" pitchFamily="2" charset="2"/>
              <a:buNone/>
              <a:tabLst>
                <a:tab pos="569913" algn="ctr"/>
                <a:tab pos="1200150" algn="l"/>
              </a:tabLst>
            </a:pPr>
            <a:r>
              <a:rPr lang="en-US" sz="2700" i="1" smtClean="0">
                <a:solidFill>
                  <a:srgbClr val="996633"/>
                </a:solidFill>
              </a:rPr>
              <a:t>    </a:t>
            </a:r>
            <a:r>
              <a:rPr lang="en-US" sz="2700" i="1" smtClean="0">
                <a:solidFill>
                  <a:srgbClr val="CC0000"/>
                </a:solidFill>
              </a:rPr>
              <a:t>The average dollar was used in 3 transactions.</a:t>
            </a:r>
          </a:p>
        </p:txBody>
      </p:sp>
      <p:sp>
        <p:nvSpPr>
          <p:cNvPr id="27654" name="Rectangle 4"/>
          <p:cNvSpPr>
            <a:spLocks noChangeArrowheads="1"/>
          </p:cNvSpPr>
          <p:nvPr/>
        </p:nvSpPr>
        <p:spPr bwMode="auto">
          <a:xfrm>
            <a:off x="1806575" y="1000125"/>
            <a:ext cx="2816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cs typeface="Arial" charset="0"/>
              </a:rPr>
              <a:t>Velocity formula:</a:t>
            </a:r>
          </a:p>
        </p:txBody>
      </p:sp>
      <p:grpSp>
        <p:nvGrpSpPr>
          <p:cNvPr id="27655" name="Group 5"/>
          <p:cNvGrpSpPr>
            <a:grpSpLocks/>
          </p:cNvGrpSpPr>
          <p:nvPr/>
        </p:nvGrpSpPr>
        <p:grpSpPr bwMode="auto">
          <a:xfrm>
            <a:off x="4775200" y="795338"/>
            <a:ext cx="1895475" cy="990600"/>
            <a:chOff x="2579" y="3052"/>
            <a:chExt cx="1194" cy="624"/>
          </a:xfrm>
        </p:grpSpPr>
        <p:sp>
          <p:nvSpPr>
            <p:cNvPr id="27657" name="Rectangle 6"/>
            <p:cNvSpPr>
              <a:spLocks noChangeArrowheads="1"/>
            </p:cNvSpPr>
            <p:nvPr/>
          </p:nvSpPr>
          <p:spPr bwMode="auto">
            <a:xfrm>
              <a:off x="2579" y="3197"/>
              <a:ext cx="5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a:cs typeface="Arial" charset="0"/>
                </a:rPr>
                <a:t>V</a:t>
              </a:r>
              <a:r>
                <a:rPr lang="en-US" sz="2800">
                  <a:cs typeface="Arial" charset="0"/>
                </a:rPr>
                <a:t>  =</a:t>
              </a:r>
            </a:p>
          </p:txBody>
        </p:sp>
        <p:grpSp>
          <p:nvGrpSpPr>
            <p:cNvPr id="27658" name="Group 7"/>
            <p:cNvGrpSpPr>
              <a:grpSpLocks/>
            </p:cNvGrpSpPr>
            <p:nvPr/>
          </p:nvGrpSpPr>
          <p:grpSpPr bwMode="auto">
            <a:xfrm>
              <a:off x="3123" y="3052"/>
              <a:ext cx="650" cy="624"/>
              <a:chOff x="3615" y="3292"/>
              <a:chExt cx="650" cy="624"/>
            </a:xfrm>
          </p:grpSpPr>
          <p:sp>
            <p:nvSpPr>
              <p:cNvPr id="27659" name="Rectangle 8"/>
              <p:cNvSpPr>
                <a:spLocks noChangeArrowheads="1"/>
              </p:cNvSpPr>
              <p:nvPr/>
            </p:nvSpPr>
            <p:spPr bwMode="auto">
              <a:xfrm>
                <a:off x="3615" y="3292"/>
                <a:ext cx="6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a:cs typeface="Arial" charset="0"/>
                  </a:rPr>
                  <a:t>P </a:t>
                </a:r>
                <a:r>
                  <a:rPr lang="en-US" sz="2800">
                    <a:cs typeface="Arial" charset="0"/>
                  </a:rPr>
                  <a:t>x </a:t>
                </a:r>
                <a:r>
                  <a:rPr lang="en-US" sz="2800" b="1" i="1">
                    <a:cs typeface="Arial" charset="0"/>
                  </a:rPr>
                  <a:t>Y</a:t>
                </a:r>
              </a:p>
            </p:txBody>
          </p:sp>
          <p:sp>
            <p:nvSpPr>
              <p:cNvPr id="27660" name="Rectangle 9"/>
              <p:cNvSpPr>
                <a:spLocks noChangeArrowheads="1"/>
              </p:cNvSpPr>
              <p:nvPr/>
            </p:nvSpPr>
            <p:spPr bwMode="auto">
              <a:xfrm>
                <a:off x="3782" y="3589"/>
                <a:ext cx="3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i="1">
                    <a:cs typeface="Arial" charset="0"/>
                  </a:rPr>
                  <a:t>M</a:t>
                </a:r>
              </a:p>
            </p:txBody>
          </p:sp>
          <p:sp>
            <p:nvSpPr>
              <p:cNvPr id="27661" name="Line 10"/>
              <p:cNvSpPr>
                <a:spLocks noChangeShapeType="1"/>
              </p:cNvSpPr>
              <p:nvPr/>
            </p:nvSpPr>
            <p:spPr bwMode="auto">
              <a:xfrm>
                <a:off x="3664" y="3610"/>
                <a:ext cx="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765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37</a:t>
            </a:fld>
            <a:endParaRPr lang="en-US"/>
          </a:p>
        </p:txBody>
      </p:sp>
    </p:spTree>
    <p:extLst>
      <p:ext uri="{BB962C8B-B14F-4D97-AF65-F5344CB8AC3E}">
        <p14:creationId xmlns:p14="http://schemas.microsoft.com/office/powerpoint/2010/main" val="11168474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wipe(left)">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wipe(left)">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wipe(left)">
                                      <p:cBhvr>
                                        <p:cTn id="17" dur="500"/>
                                        <p:tgtEl>
                                          <p:spTgt spid="104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4451">
                                            <p:txEl>
                                              <p:pRg st="3" end="3"/>
                                            </p:txEl>
                                          </p:spTgt>
                                        </p:tgtEl>
                                        <p:attrNameLst>
                                          <p:attrName>style.visibility</p:attrName>
                                        </p:attrNameLst>
                                      </p:cBhvr>
                                      <p:to>
                                        <p:strVal val="visible"/>
                                      </p:to>
                                    </p:set>
                                    <p:animEffect transition="in" filter="wipe(left)">
                                      <p:cBhvr>
                                        <p:cTn id="22" dur="500"/>
                                        <p:tgtEl>
                                          <p:spTgt spid="10445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4451">
                                            <p:txEl>
                                              <p:pRg st="4" end="4"/>
                                            </p:txEl>
                                          </p:spTgt>
                                        </p:tgtEl>
                                        <p:attrNameLst>
                                          <p:attrName>style.visibility</p:attrName>
                                        </p:attrNameLst>
                                      </p:cBhvr>
                                      <p:to>
                                        <p:strVal val="visible"/>
                                      </p:to>
                                    </p:set>
                                    <p:animEffect transition="in" filter="wipe(left)">
                                      <p:cBhvr>
                                        <p:cTn id="27" dur="500"/>
                                        <p:tgtEl>
                                          <p:spTgt spid="10445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4451">
                                            <p:txEl>
                                              <p:pRg st="5" end="5"/>
                                            </p:txEl>
                                          </p:spTgt>
                                        </p:tgtEl>
                                        <p:attrNameLst>
                                          <p:attrName>style.visibility</p:attrName>
                                        </p:attrNameLst>
                                      </p:cBhvr>
                                      <p:to>
                                        <p:strVal val="visible"/>
                                      </p:to>
                                    </p:set>
                                    <p:animEffect transition="in" filter="wipe(left)">
                                      <p:cBhvr>
                                        <p:cTn id="32" dur="500"/>
                                        <p:tgtEl>
                                          <p:spTgt spid="10445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4451">
                                            <p:txEl>
                                              <p:pRg st="6" end="6"/>
                                            </p:txEl>
                                          </p:spTgt>
                                        </p:tgtEl>
                                        <p:attrNameLst>
                                          <p:attrName>style.visibility</p:attrName>
                                        </p:attrNameLst>
                                      </p:cBhvr>
                                      <p:to>
                                        <p:strVal val="visible"/>
                                      </p:to>
                                    </p:set>
                                    <p:animEffect transition="in" filter="wipe(left)">
                                      <p:cBhvr>
                                        <p:cTn id="37" dur="500"/>
                                        <p:tgtEl>
                                          <p:spTgt spid="104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1</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Exercise</a:t>
            </a:r>
          </a:p>
        </p:txBody>
      </p:sp>
      <p:sp>
        <p:nvSpPr>
          <p:cNvPr id="28674" name="Rectangle 2"/>
          <p:cNvSpPr>
            <a:spLocks noGrp="1" noChangeArrowheads="1"/>
          </p:cNvSpPr>
          <p:nvPr>
            <p:ph idx="1"/>
          </p:nvPr>
        </p:nvSpPr>
        <p:spPr>
          <a:xfrm>
            <a:off x="574675" y="1470025"/>
            <a:ext cx="8218488" cy="4773613"/>
          </a:xfrm>
        </p:spPr>
        <p:txBody>
          <a:bodyPr/>
          <a:lstStyle/>
          <a:p>
            <a:pPr eaLnBrk="1" hangingPunct="1">
              <a:lnSpc>
                <a:spcPct val="110000"/>
              </a:lnSpc>
              <a:spcBef>
                <a:spcPct val="50000"/>
              </a:spcBef>
              <a:buClrTx/>
              <a:buSzTx/>
              <a:buFontTx/>
              <a:buNone/>
            </a:pPr>
            <a:r>
              <a:rPr lang="en-US" smtClean="0"/>
              <a:t>One good:  corn.  </a:t>
            </a:r>
          </a:p>
          <a:p>
            <a:pPr eaLnBrk="1" hangingPunct="1">
              <a:lnSpc>
                <a:spcPct val="110000"/>
              </a:lnSpc>
              <a:spcBef>
                <a:spcPct val="50000"/>
              </a:spcBef>
              <a:buClrTx/>
              <a:buSzTx/>
              <a:buFontTx/>
              <a:buNone/>
            </a:pPr>
            <a:r>
              <a:rPr lang="en-US" smtClean="0"/>
              <a:t>The economy has enough labor, capital, and land to produce </a:t>
            </a:r>
            <a:r>
              <a:rPr lang="en-US" b="1" i="1" smtClean="0"/>
              <a:t>Y</a:t>
            </a:r>
            <a:r>
              <a:rPr lang="en-US" smtClean="0"/>
              <a:t> = 800 bushels of corn.  </a:t>
            </a:r>
          </a:p>
          <a:p>
            <a:pPr eaLnBrk="1" hangingPunct="1">
              <a:lnSpc>
                <a:spcPct val="110000"/>
              </a:lnSpc>
              <a:spcBef>
                <a:spcPct val="50000"/>
              </a:spcBef>
              <a:buClrTx/>
              <a:buSzTx/>
              <a:buFontTx/>
              <a:buNone/>
            </a:pPr>
            <a:r>
              <a:rPr lang="en-US" b="1" i="1" smtClean="0"/>
              <a:t>V</a:t>
            </a:r>
            <a:r>
              <a:rPr lang="en-US" smtClean="0"/>
              <a:t> is constant.  </a:t>
            </a:r>
          </a:p>
          <a:p>
            <a:pPr eaLnBrk="1" hangingPunct="1">
              <a:lnSpc>
                <a:spcPct val="110000"/>
              </a:lnSpc>
              <a:spcBef>
                <a:spcPct val="50000"/>
              </a:spcBef>
              <a:buClrTx/>
              <a:buSzTx/>
              <a:buFontTx/>
              <a:buNone/>
            </a:pPr>
            <a:r>
              <a:rPr lang="en-US" smtClean="0"/>
              <a:t>In 2008, MS = $2000, </a:t>
            </a:r>
            <a:r>
              <a:rPr lang="en-US" b="1" i="1" smtClean="0"/>
              <a:t>P</a:t>
            </a:r>
            <a:r>
              <a:rPr lang="en-US" smtClean="0"/>
              <a:t> = $5/bushel. </a:t>
            </a:r>
          </a:p>
          <a:p>
            <a:pPr eaLnBrk="1" hangingPunct="1">
              <a:spcBef>
                <a:spcPct val="60000"/>
              </a:spcBef>
              <a:buClr>
                <a:srgbClr val="669900"/>
              </a:buClr>
              <a:buFont typeface="Wingdings" pitchFamily="2" charset="2"/>
              <a:buNone/>
            </a:pPr>
            <a:r>
              <a:rPr lang="en-US" smtClean="0"/>
              <a:t>Compute nominal GDP and velocity in 2008.</a:t>
            </a:r>
          </a:p>
        </p:txBody>
      </p:sp>
      <p:sp>
        <p:nvSpPr>
          <p:cNvPr id="28675"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grpSp>
        <p:nvGrpSpPr>
          <p:cNvPr id="28677" name="Group 11"/>
          <p:cNvGrpSpPr>
            <a:grpSpLocks/>
          </p:cNvGrpSpPr>
          <p:nvPr/>
        </p:nvGrpSpPr>
        <p:grpSpPr bwMode="auto">
          <a:xfrm>
            <a:off x="593725" y="290513"/>
            <a:ext cx="8210550" cy="1049337"/>
            <a:chOff x="374" y="183"/>
            <a:chExt cx="5000" cy="661"/>
          </a:xfrm>
        </p:grpSpPr>
        <p:sp>
          <p:nvSpPr>
            <p:cNvPr id="28679"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0"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70657FC0-C782-452F-B05B-E468C7F98286}" type="slidenum">
              <a:rPr lang="en-US" smtClean="0"/>
              <a:pPr/>
              <a:t>38</a:t>
            </a:fld>
            <a:endParaRPr lang="en-US"/>
          </a:p>
        </p:txBody>
      </p:sp>
    </p:spTree>
    <p:extLst>
      <p:ext uri="{BB962C8B-B14F-4D97-AF65-F5344CB8AC3E}">
        <p14:creationId xmlns:p14="http://schemas.microsoft.com/office/powerpoint/2010/main" val="2603019758"/>
      </p:ext>
    </p:extLst>
  </p:cSld>
  <p:clrMapOvr>
    <a:masterClrMapping/>
  </p:clrMapOvr>
  <p:transition spd="med">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1</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Answers</a:t>
            </a:r>
          </a:p>
        </p:txBody>
      </p:sp>
      <p:grpSp>
        <p:nvGrpSpPr>
          <p:cNvPr id="29700" name="Group 11"/>
          <p:cNvGrpSpPr>
            <a:grpSpLocks/>
          </p:cNvGrpSpPr>
          <p:nvPr/>
        </p:nvGrpSpPr>
        <p:grpSpPr bwMode="auto">
          <a:xfrm>
            <a:off x="593725" y="290513"/>
            <a:ext cx="8210550" cy="1049337"/>
            <a:chOff x="374" y="183"/>
            <a:chExt cx="5000" cy="661"/>
          </a:xfrm>
        </p:grpSpPr>
        <p:sp>
          <p:nvSpPr>
            <p:cNvPr id="29721"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2" name="Rectangle 5"/>
          <p:cNvSpPr>
            <a:spLocks noChangeArrowheads="1"/>
          </p:cNvSpPr>
          <p:nvPr/>
        </p:nvSpPr>
        <p:spPr bwMode="auto">
          <a:xfrm>
            <a:off x="590550" y="1420813"/>
            <a:ext cx="8162925"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pPr>
            <a:r>
              <a:rPr lang="en-US" sz="2600"/>
              <a:t>Given:  </a:t>
            </a:r>
            <a:r>
              <a:rPr lang="en-US" sz="2600" b="1" i="1"/>
              <a:t>Y</a:t>
            </a:r>
            <a:r>
              <a:rPr lang="en-US" sz="2600"/>
              <a:t> = 800, </a:t>
            </a:r>
            <a:r>
              <a:rPr lang="en-US" sz="2600" b="1" i="1"/>
              <a:t>V</a:t>
            </a:r>
            <a:r>
              <a:rPr lang="en-US" sz="2600"/>
              <a:t> is constant, </a:t>
            </a:r>
            <a:br>
              <a:rPr lang="en-US" sz="2600"/>
            </a:br>
            <a:r>
              <a:rPr lang="en-US" sz="2600"/>
              <a:t>	   MS = $2000 and </a:t>
            </a:r>
            <a:r>
              <a:rPr lang="en-US" sz="2600" b="1" i="1"/>
              <a:t>P</a:t>
            </a:r>
            <a:r>
              <a:rPr lang="en-US" sz="2600"/>
              <a:t> = $5 in 2005. </a:t>
            </a:r>
          </a:p>
        </p:txBody>
      </p:sp>
      <p:sp>
        <p:nvSpPr>
          <p:cNvPr id="29703" name="Rectangle 7"/>
          <p:cNvSpPr>
            <a:spLocks noChangeArrowheads="1"/>
          </p:cNvSpPr>
          <p:nvPr/>
        </p:nvSpPr>
        <p:spPr bwMode="auto">
          <a:xfrm>
            <a:off x="609600" y="2452688"/>
            <a:ext cx="8229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Compute nominal GDP and velocity in 2008. </a:t>
            </a:r>
          </a:p>
        </p:txBody>
      </p:sp>
      <p:grpSp>
        <p:nvGrpSpPr>
          <p:cNvPr id="3" name="Group 8"/>
          <p:cNvGrpSpPr>
            <a:grpSpLocks/>
          </p:cNvGrpSpPr>
          <p:nvPr/>
        </p:nvGrpSpPr>
        <p:grpSpPr bwMode="auto">
          <a:xfrm>
            <a:off x="1062038" y="3230563"/>
            <a:ext cx="6899275" cy="558800"/>
            <a:chOff x="669" y="1867"/>
            <a:chExt cx="4346" cy="352"/>
          </a:xfrm>
        </p:grpSpPr>
        <p:sp>
          <p:nvSpPr>
            <p:cNvPr id="29719" name="Rectangle 9"/>
            <p:cNvSpPr>
              <a:spLocks noChangeArrowheads="1"/>
            </p:cNvSpPr>
            <p:nvPr/>
          </p:nvSpPr>
          <p:spPr bwMode="auto">
            <a:xfrm>
              <a:off x="669" y="1867"/>
              <a:ext cx="432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Nominal GDP  =  </a:t>
              </a:r>
              <a:r>
                <a:rPr lang="en-US" sz="2600" b="1" i="1">
                  <a:cs typeface="Arial" charset="0"/>
                </a:rPr>
                <a:t>P</a:t>
              </a:r>
              <a:r>
                <a:rPr lang="en-US" sz="2600">
                  <a:cs typeface="Arial" charset="0"/>
                </a:rPr>
                <a:t> x </a:t>
              </a:r>
              <a:r>
                <a:rPr lang="en-US" sz="2600" b="1" i="1">
                  <a:cs typeface="Arial" charset="0"/>
                </a:rPr>
                <a:t>Y</a:t>
              </a:r>
              <a:r>
                <a:rPr lang="en-US" sz="2600">
                  <a:cs typeface="Arial" charset="0"/>
                </a:rPr>
                <a:t>  =  $5 x 800  =  $4000</a:t>
              </a:r>
            </a:p>
          </p:txBody>
        </p:sp>
        <p:sp>
          <p:nvSpPr>
            <p:cNvPr id="29720" name="Rectangle 10"/>
            <p:cNvSpPr>
              <a:spLocks noChangeArrowheads="1"/>
            </p:cNvSpPr>
            <p:nvPr/>
          </p:nvSpPr>
          <p:spPr bwMode="auto">
            <a:xfrm>
              <a:off x="4299" y="1876"/>
              <a:ext cx="716" cy="30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grpSp>
      <p:grpSp>
        <p:nvGrpSpPr>
          <p:cNvPr id="4" name="Group 11"/>
          <p:cNvGrpSpPr>
            <a:grpSpLocks/>
          </p:cNvGrpSpPr>
          <p:nvPr/>
        </p:nvGrpSpPr>
        <p:grpSpPr bwMode="auto">
          <a:xfrm>
            <a:off x="1071563" y="3913188"/>
            <a:ext cx="4610100" cy="993775"/>
            <a:chOff x="675" y="2297"/>
            <a:chExt cx="2904" cy="626"/>
          </a:xfrm>
        </p:grpSpPr>
        <p:grpSp>
          <p:nvGrpSpPr>
            <p:cNvPr id="29706" name="Group 12"/>
            <p:cNvGrpSpPr>
              <a:grpSpLocks/>
            </p:cNvGrpSpPr>
            <p:nvPr/>
          </p:nvGrpSpPr>
          <p:grpSpPr bwMode="auto">
            <a:xfrm>
              <a:off x="675" y="2299"/>
              <a:ext cx="1194" cy="624"/>
              <a:chOff x="675" y="2299"/>
              <a:chExt cx="1194" cy="624"/>
            </a:xfrm>
          </p:grpSpPr>
          <p:sp>
            <p:nvSpPr>
              <p:cNvPr id="29714" name="Rectangle 13"/>
              <p:cNvSpPr>
                <a:spLocks noChangeArrowheads="1"/>
              </p:cNvSpPr>
              <p:nvPr/>
            </p:nvSpPr>
            <p:spPr bwMode="auto">
              <a:xfrm>
                <a:off x="675" y="2444"/>
                <a:ext cx="5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a:cs typeface="Arial" charset="0"/>
                  </a:rPr>
                  <a:t>V</a:t>
                </a:r>
                <a:r>
                  <a:rPr lang="en-US" sz="2800">
                    <a:cs typeface="Arial" charset="0"/>
                  </a:rPr>
                  <a:t>  =</a:t>
                </a:r>
              </a:p>
            </p:txBody>
          </p:sp>
          <p:grpSp>
            <p:nvGrpSpPr>
              <p:cNvPr id="29715" name="Group 14"/>
              <p:cNvGrpSpPr>
                <a:grpSpLocks/>
              </p:cNvGrpSpPr>
              <p:nvPr/>
            </p:nvGrpSpPr>
            <p:grpSpPr bwMode="auto">
              <a:xfrm>
                <a:off x="1219" y="2299"/>
                <a:ext cx="650" cy="624"/>
                <a:chOff x="3615" y="3292"/>
                <a:chExt cx="650" cy="624"/>
              </a:xfrm>
            </p:grpSpPr>
            <p:sp>
              <p:nvSpPr>
                <p:cNvPr id="29716" name="Rectangle 15"/>
                <p:cNvSpPr>
                  <a:spLocks noChangeArrowheads="1"/>
                </p:cNvSpPr>
                <p:nvPr/>
              </p:nvSpPr>
              <p:spPr bwMode="auto">
                <a:xfrm>
                  <a:off x="3615" y="3292"/>
                  <a:ext cx="6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a:cs typeface="Arial" charset="0"/>
                    </a:rPr>
                    <a:t>P </a:t>
                  </a:r>
                  <a:r>
                    <a:rPr lang="en-US" sz="2800">
                      <a:cs typeface="Arial" charset="0"/>
                    </a:rPr>
                    <a:t>x </a:t>
                  </a:r>
                  <a:r>
                    <a:rPr lang="en-US" sz="2800" b="1" i="1">
                      <a:cs typeface="Arial" charset="0"/>
                    </a:rPr>
                    <a:t>Y</a:t>
                  </a:r>
                </a:p>
              </p:txBody>
            </p:sp>
            <p:sp>
              <p:nvSpPr>
                <p:cNvPr id="29717" name="Rectangle 16"/>
                <p:cNvSpPr>
                  <a:spLocks noChangeArrowheads="1"/>
                </p:cNvSpPr>
                <p:nvPr/>
              </p:nvSpPr>
              <p:spPr bwMode="auto">
                <a:xfrm>
                  <a:off x="3782" y="3589"/>
                  <a:ext cx="3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i="1">
                      <a:cs typeface="Arial" charset="0"/>
                    </a:rPr>
                    <a:t>M</a:t>
                  </a:r>
                </a:p>
              </p:txBody>
            </p:sp>
            <p:sp>
              <p:nvSpPr>
                <p:cNvPr id="29718" name="Line 17"/>
                <p:cNvSpPr>
                  <a:spLocks noChangeShapeType="1"/>
                </p:cNvSpPr>
                <p:nvPr/>
              </p:nvSpPr>
              <p:spPr bwMode="auto">
                <a:xfrm>
                  <a:off x="3664" y="3610"/>
                  <a:ext cx="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9707" name="Rectangle 18"/>
            <p:cNvSpPr>
              <a:spLocks noChangeArrowheads="1"/>
            </p:cNvSpPr>
            <p:nvPr/>
          </p:nvSpPr>
          <p:spPr bwMode="auto">
            <a:xfrm>
              <a:off x="1940" y="2442"/>
              <a:ext cx="2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cs typeface="Arial" charset="0"/>
                </a:rPr>
                <a:t>=</a:t>
              </a:r>
            </a:p>
          </p:txBody>
        </p:sp>
        <p:grpSp>
          <p:nvGrpSpPr>
            <p:cNvPr id="29708" name="Group 19"/>
            <p:cNvGrpSpPr>
              <a:grpSpLocks/>
            </p:cNvGrpSpPr>
            <p:nvPr/>
          </p:nvGrpSpPr>
          <p:grpSpPr bwMode="auto">
            <a:xfrm>
              <a:off x="2260" y="2297"/>
              <a:ext cx="747" cy="624"/>
              <a:chOff x="2316" y="2297"/>
              <a:chExt cx="747" cy="624"/>
            </a:xfrm>
          </p:grpSpPr>
          <p:sp>
            <p:nvSpPr>
              <p:cNvPr id="29711" name="Rectangle 20"/>
              <p:cNvSpPr>
                <a:spLocks noChangeArrowheads="1"/>
              </p:cNvSpPr>
              <p:nvPr/>
            </p:nvSpPr>
            <p:spPr bwMode="auto">
              <a:xfrm>
                <a:off x="2316" y="2297"/>
                <a:ext cx="7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cs typeface="Arial" charset="0"/>
                  </a:rPr>
                  <a:t>$4000</a:t>
                </a:r>
              </a:p>
            </p:txBody>
          </p:sp>
          <p:sp>
            <p:nvSpPr>
              <p:cNvPr id="29712" name="Rectangle 21"/>
              <p:cNvSpPr>
                <a:spLocks noChangeArrowheads="1"/>
              </p:cNvSpPr>
              <p:nvPr/>
            </p:nvSpPr>
            <p:spPr bwMode="auto">
              <a:xfrm>
                <a:off x="2322" y="2594"/>
                <a:ext cx="7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a:cs typeface="Arial" charset="0"/>
                  </a:rPr>
                  <a:t>$2000</a:t>
                </a:r>
              </a:p>
            </p:txBody>
          </p:sp>
          <p:sp>
            <p:nvSpPr>
              <p:cNvPr id="29713" name="Line 22"/>
              <p:cNvSpPr>
                <a:spLocks noChangeShapeType="1"/>
              </p:cNvSpPr>
              <p:nvPr/>
            </p:nvSpPr>
            <p:spPr bwMode="auto">
              <a:xfrm>
                <a:off x="2372" y="2615"/>
                <a:ext cx="6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9" name="Rectangle 23"/>
            <p:cNvSpPr>
              <a:spLocks noChangeArrowheads="1"/>
            </p:cNvSpPr>
            <p:nvPr/>
          </p:nvSpPr>
          <p:spPr bwMode="auto">
            <a:xfrm>
              <a:off x="3079" y="2440"/>
              <a:ext cx="50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cs typeface="Arial" charset="0"/>
                </a:rPr>
                <a:t>=  2</a:t>
              </a:r>
            </a:p>
          </p:txBody>
        </p:sp>
        <p:sp>
          <p:nvSpPr>
            <p:cNvPr id="29710" name="Rectangle 24"/>
            <p:cNvSpPr>
              <a:spLocks noChangeArrowheads="1"/>
            </p:cNvSpPr>
            <p:nvPr/>
          </p:nvSpPr>
          <p:spPr bwMode="auto">
            <a:xfrm>
              <a:off x="3341" y="2461"/>
              <a:ext cx="238" cy="30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grpSp>
      <p:sp>
        <p:nvSpPr>
          <p:cNvPr id="2" name="Slide Number Placeholder 1"/>
          <p:cNvSpPr>
            <a:spLocks noGrp="1"/>
          </p:cNvSpPr>
          <p:nvPr>
            <p:ph type="sldNum" sz="quarter" idx="12"/>
          </p:nvPr>
        </p:nvSpPr>
        <p:spPr/>
        <p:txBody>
          <a:bodyPr/>
          <a:lstStyle/>
          <a:p>
            <a:fld id="{70657FC0-C782-452F-B05B-E468C7F98286}" type="slidenum">
              <a:rPr lang="en-US" smtClean="0"/>
              <a:pPr/>
              <a:t>39</a:t>
            </a:fld>
            <a:endParaRPr lang="en-US"/>
          </a:p>
        </p:txBody>
      </p:sp>
    </p:spTree>
    <p:extLst>
      <p:ext uri="{BB962C8B-B14F-4D97-AF65-F5344CB8AC3E}">
        <p14:creationId xmlns:p14="http://schemas.microsoft.com/office/powerpoint/2010/main" val="3594542544"/>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Introduction</a:t>
            </a:r>
          </a:p>
        </p:txBody>
      </p:sp>
      <p:sp>
        <p:nvSpPr>
          <p:cNvPr id="86019" name="Rectangle 3"/>
          <p:cNvSpPr>
            <a:spLocks noGrp="1" noChangeArrowheads="1"/>
          </p:cNvSpPr>
          <p:nvPr>
            <p:ph type="body" idx="4294967295"/>
          </p:nvPr>
        </p:nvSpPr>
        <p:spPr>
          <a:xfrm>
            <a:off x="0" y="1008063"/>
            <a:ext cx="8313738" cy="5118100"/>
          </a:xfrm>
        </p:spPr>
        <p:txBody>
          <a:bodyPr/>
          <a:lstStyle/>
          <a:p>
            <a:pPr eaLnBrk="1" hangingPunct="1"/>
            <a:r>
              <a:rPr lang="en-US" smtClean="0"/>
              <a:t>This chapter introduces the </a:t>
            </a:r>
            <a:r>
              <a:rPr lang="en-US" b="1" smtClean="0">
                <a:solidFill>
                  <a:srgbClr val="660066"/>
                </a:solidFill>
              </a:rPr>
              <a:t>quantity theory of money</a:t>
            </a:r>
            <a:r>
              <a:rPr lang="en-US" smtClean="0"/>
              <a:t> to explain one of the Ten Principles of Economics from Chapter 1:</a:t>
            </a:r>
          </a:p>
          <a:p>
            <a:pPr eaLnBrk="1" hangingPunct="1">
              <a:buFont typeface="Wingdings" pitchFamily="2" charset="2"/>
              <a:buNone/>
            </a:pPr>
            <a:r>
              <a:rPr lang="en-US" smtClean="0"/>
              <a:t>		</a:t>
            </a:r>
            <a:r>
              <a:rPr lang="en-US" b="1" i="1" smtClean="0">
                <a:solidFill>
                  <a:srgbClr val="996633"/>
                </a:solidFill>
              </a:rPr>
              <a:t>Prices rise when the government prints </a:t>
            </a:r>
            <a:br>
              <a:rPr lang="en-US" b="1" i="1" smtClean="0">
                <a:solidFill>
                  <a:srgbClr val="996633"/>
                </a:solidFill>
              </a:rPr>
            </a:br>
            <a:r>
              <a:rPr lang="en-US" b="1" i="1" smtClean="0">
                <a:solidFill>
                  <a:srgbClr val="996633"/>
                </a:solidFill>
              </a:rPr>
              <a:t>	too much money.</a:t>
            </a:r>
          </a:p>
          <a:p>
            <a:pPr eaLnBrk="1" hangingPunct="1"/>
            <a:r>
              <a:rPr lang="en-US" smtClean="0"/>
              <a:t>Most economists believe the quantity theory </a:t>
            </a:r>
            <a:br>
              <a:rPr lang="en-US" smtClean="0"/>
            </a:br>
            <a:r>
              <a:rPr lang="en-US" smtClean="0"/>
              <a:t>is a good explanation of the long run behavior </a:t>
            </a:r>
            <a:br>
              <a:rPr lang="en-US" smtClean="0"/>
            </a:br>
            <a:r>
              <a:rPr lang="en-US" smtClean="0"/>
              <a:t>of inflation.  </a:t>
            </a:r>
            <a:endParaRPr lang="en-US" b="1" smtClean="0">
              <a:solidFill>
                <a:srgbClr val="CC0099"/>
              </a:solidFill>
            </a:endParaRPr>
          </a:p>
        </p:txBody>
      </p:sp>
      <p:sp>
        <p:nvSpPr>
          <p:cNvPr id="717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4</a:t>
            </a:fld>
            <a:endParaRPr lang="en-US"/>
          </a:p>
        </p:txBody>
      </p:sp>
    </p:spTree>
    <p:extLst>
      <p:ext uri="{BB962C8B-B14F-4D97-AF65-F5344CB8AC3E}">
        <p14:creationId xmlns:p14="http://schemas.microsoft.com/office/powerpoint/2010/main" val="243309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wipe(left)">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wipe(left)">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wipe(left)">
                                      <p:cBhvr>
                                        <p:cTn id="17" dur="5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57FC0-C782-452F-B05B-E468C7F98286}" type="slidenum">
              <a:rPr lang="en-US" smtClean="0"/>
              <a:pPr/>
              <a:t>40</a:t>
            </a:fld>
            <a:endParaRPr lang="en-US"/>
          </a:p>
        </p:txBody>
      </p:sp>
      <p:graphicFrame>
        <p:nvGraphicFramePr>
          <p:cNvPr id="5" name="Table 4"/>
          <p:cNvGraphicFramePr>
            <a:graphicFrameLocks noGrp="1"/>
          </p:cNvGraphicFramePr>
          <p:nvPr/>
        </p:nvGraphicFramePr>
        <p:xfrm>
          <a:off x="685800" y="914401"/>
          <a:ext cx="6781803" cy="5586470"/>
        </p:xfrm>
        <a:graphic>
          <a:graphicData uri="http://schemas.openxmlformats.org/drawingml/2006/table">
            <a:tbl>
              <a:tblPr>
                <a:effectLst>
                  <a:outerShdw blurRad="50800" dist="50800" dir="5400000" algn="ctr" rotWithShape="0">
                    <a:schemeClr val="bg1"/>
                  </a:outerShdw>
                </a:effectLst>
              </a:tblPr>
              <a:tblGrid>
                <a:gridCol w="4419600"/>
                <a:gridCol w="381000"/>
                <a:gridCol w="304800"/>
                <a:gridCol w="381000"/>
                <a:gridCol w="381000"/>
                <a:gridCol w="381000"/>
                <a:gridCol w="533403"/>
              </a:tblGrid>
              <a:tr h="92126">
                <a:tc>
                  <a:txBody>
                    <a:bodyPr/>
                    <a:lstStyle/>
                    <a:p>
                      <a:r>
                        <a:rPr lang="en-US" sz="1400" dirty="0"/>
                        <a:t>Type of money</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M0</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MB</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M1</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M2</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M3</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MZM</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909915">
                <a:tc>
                  <a:txBody>
                    <a:bodyPr/>
                    <a:lstStyle/>
                    <a:p>
                      <a:r>
                        <a:rPr lang="en-US" sz="1400" dirty="0"/>
                        <a:t>Notes and coins in circulation (outside Federal Reserve Banks and the vaults of depository institutions) (currency)</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dirty="0"/>
                        <a:t>✓</a:t>
                      </a:r>
                      <a:r>
                        <a:rPr lang="en-US" sz="1400" baseline="30000" dirty="0">
                          <a:hlinkClick r:id="" action="ppaction://hlinkfile"/>
                        </a:rPr>
                        <a:t>[8]</a:t>
                      </a:r>
                      <a:endParaRPr lang="en-US" sz="1400" dirty="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dirty="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89540">
                <a:tc>
                  <a:txBody>
                    <a:bodyPr/>
                    <a:lstStyle/>
                    <a:p>
                      <a:r>
                        <a:rPr lang="en-US" sz="1400" dirty="0"/>
                        <a:t>Notes and coins in bank vaults (Vault Cash)</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75979">
                <a:tc>
                  <a:txBody>
                    <a:bodyPr/>
                    <a:lstStyle/>
                    <a:p>
                      <a:r>
                        <a:rPr lang="en-US" sz="1400" dirty="0"/>
                        <a:t>Federal Reserve Bank credit (required reserves and excess reserves not physically present in banks)</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250058">
                <a:tc>
                  <a:txBody>
                    <a:bodyPr/>
                    <a:lstStyle/>
                    <a:p>
                      <a:r>
                        <a:rPr lang="en-US" sz="1400" dirty="0"/>
                        <a:t>Traveler's checks of non-bank issuers</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71093">
                <a:tc>
                  <a:txBody>
                    <a:bodyPr/>
                    <a:lstStyle/>
                    <a:p>
                      <a:r>
                        <a:rPr lang="en-US" sz="1400" dirty="0"/>
                        <a:t>Demand deposits</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197647">
                <a:tc>
                  <a:txBody>
                    <a:bodyPr/>
                    <a:lstStyle/>
                    <a:p>
                      <a:r>
                        <a:rPr lang="en-US" sz="1400" dirty="0"/>
                        <a:t>Other checkable deposits (OCDs), which consist primarily of Negotiable Order of Withdrawal (NOW) accounts at depository institutions and credit union share draft accounts.</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dirty="0" smtClean="0"/>
                        <a:t>✓</a:t>
                      </a:r>
                      <a:endParaRPr lang="en-US" sz="1400" dirty="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31610">
                <a:tc>
                  <a:txBody>
                    <a:bodyPr/>
                    <a:lstStyle/>
                    <a:p>
                      <a:r>
                        <a:rPr lang="en-US" sz="1400" dirty="0"/>
                        <a:t>Savings deposits</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05404">
                <a:tc>
                  <a:txBody>
                    <a:bodyPr/>
                    <a:lstStyle/>
                    <a:p>
                      <a:r>
                        <a:rPr lang="en-US" sz="1400" dirty="0"/>
                        <a:t>Time deposits less than $100,000 and money-market deposit accounts for individuals</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763335">
                <a:tc>
                  <a:txBody>
                    <a:bodyPr/>
                    <a:lstStyle/>
                    <a:p>
                      <a:r>
                        <a:rPr lang="en-US" sz="1400" dirty="0"/>
                        <a:t>Large time deposits, institutional money market funds, short-term repurchase and other larger liquid </a:t>
                      </a:r>
                      <a:r>
                        <a:rPr lang="en-US" sz="1400" dirty="0" smtClean="0"/>
                        <a:t>assets</a:t>
                      </a:r>
                      <a:endParaRPr lang="en-US" sz="1400" dirty="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71093">
                <a:tc>
                  <a:txBody>
                    <a:bodyPr/>
                    <a:lstStyle/>
                    <a:p>
                      <a:r>
                        <a:rPr lang="en-US" sz="1400" dirty="0"/>
                        <a:t>All money market funds</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US" sz="1400"/>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US" sz="1400" dirty="0"/>
                        <a:t>✓</a:t>
                      </a:r>
                    </a:p>
                  </a:txBody>
                  <a:tcPr marL="10289" marR="10289" marT="5144" marB="5144" anchor="ctr">
                    <a:lnL>
                      <a:noFill/>
                    </a:lnL>
                    <a:lnR>
                      <a:noFill/>
                    </a:lnR>
                    <a:lnT>
                      <a:noFill/>
                    </a:lnT>
                    <a:lnB>
                      <a:noFill/>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idx="4294967295"/>
          </p:nvPr>
        </p:nvSpPr>
        <p:spPr>
          <a:xfrm>
            <a:off x="0" y="341313"/>
            <a:ext cx="9144000" cy="649287"/>
          </a:xfrm>
        </p:spPr>
        <p:txBody>
          <a:bodyPr>
            <a:normAutofit fontScale="90000"/>
          </a:bodyPr>
          <a:lstStyle/>
          <a:p>
            <a:pPr eaLnBrk="1" hangingPunct="1"/>
            <a:r>
              <a:rPr lang="en-US" sz="2800" smtClean="0"/>
              <a:t>U.S. Nominal GDP, M2, and Velocity </a:t>
            </a:r>
            <a:r>
              <a:rPr lang="en-US" sz="2600" b="0" smtClean="0"/>
              <a:t>(1960=100)</a:t>
            </a:r>
            <a:br>
              <a:rPr lang="en-US" sz="2600" b="0" smtClean="0"/>
            </a:br>
            <a:r>
              <a:rPr lang="en-US" sz="2600" b="0" smtClean="0"/>
              <a:t>1960-2007</a:t>
            </a:r>
          </a:p>
        </p:txBody>
      </p:sp>
      <p:graphicFrame>
        <p:nvGraphicFramePr>
          <p:cNvPr id="1026" name="Object 3"/>
          <p:cNvGraphicFramePr>
            <a:graphicFrameLocks noGrp="1" noChangeAspect="1"/>
          </p:cNvGraphicFramePr>
          <p:nvPr>
            <p:ph idx="4294967295"/>
          </p:nvPr>
        </p:nvGraphicFramePr>
        <p:xfrm>
          <a:off x="228600" y="1068388"/>
          <a:ext cx="8915400" cy="5445125"/>
        </p:xfrm>
        <a:graphic>
          <a:graphicData uri="http://schemas.openxmlformats.org/presentationml/2006/ole">
            <mc:AlternateContent xmlns:mc="http://schemas.openxmlformats.org/markup-compatibility/2006">
              <mc:Choice xmlns:v="urn:schemas-microsoft-com:vml" Requires="v">
                <p:oleObj spid="_x0000_s19473" name="Chart" r:id="rId4" imgW="7267766" imgH="4438840" progId="Excel.Sheet.8">
                  <p:embed/>
                </p:oleObj>
              </mc:Choice>
              <mc:Fallback>
                <p:oleObj name="Chart" r:id="rId4" imgW="7267766" imgH="4438840" progId="Excel.Sheet.8">
                  <p:embed/>
                  <p:pic>
                    <p:nvPicPr>
                      <p:cNvPr id="0" name="Picture 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8388"/>
                        <a:ext cx="8915400"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4"/>
          <p:cNvSpPr txBox="1">
            <a:spLocks noChangeArrowheads="1"/>
          </p:cNvSpPr>
          <p:nvPr/>
        </p:nvSpPr>
        <p:spPr bwMode="auto">
          <a:xfrm>
            <a:off x="5246688" y="2803525"/>
            <a:ext cx="2090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Nominal GDP</a:t>
            </a:r>
          </a:p>
        </p:txBody>
      </p:sp>
      <p:sp>
        <p:nvSpPr>
          <p:cNvPr id="1030" name="Text Box 5"/>
          <p:cNvSpPr txBox="1">
            <a:spLocks noChangeArrowheads="1"/>
          </p:cNvSpPr>
          <p:nvPr/>
        </p:nvSpPr>
        <p:spPr bwMode="auto">
          <a:xfrm>
            <a:off x="7412038" y="3317875"/>
            <a:ext cx="630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M2</a:t>
            </a:r>
          </a:p>
        </p:txBody>
      </p:sp>
      <p:sp>
        <p:nvSpPr>
          <p:cNvPr id="1031" name="Text Box 6"/>
          <p:cNvSpPr txBox="1">
            <a:spLocks noChangeArrowheads="1"/>
          </p:cNvSpPr>
          <p:nvPr/>
        </p:nvSpPr>
        <p:spPr bwMode="auto">
          <a:xfrm>
            <a:off x="6646863" y="5180013"/>
            <a:ext cx="142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Velocity</a:t>
            </a:r>
          </a:p>
        </p:txBody>
      </p:sp>
      <p:sp>
        <p:nvSpPr>
          <p:cNvPr id="186375" name="Text Box 7"/>
          <p:cNvSpPr txBox="1">
            <a:spLocks noChangeArrowheads="1"/>
          </p:cNvSpPr>
          <p:nvPr/>
        </p:nvSpPr>
        <p:spPr bwMode="auto">
          <a:xfrm>
            <a:off x="1768475" y="3516313"/>
            <a:ext cx="2627313" cy="854075"/>
          </a:xfrm>
          <a:prstGeom prst="rect">
            <a:avLst/>
          </a:prstGeom>
          <a:solidFill>
            <a:srgbClr val="FFCCCC"/>
          </a:solidFill>
          <a:ln w="9525">
            <a:noFill/>
            <a:miter lim="800000"/>
            <a:headEnd/>
            <a:tailEnd/>
          </a:ln>
          <a:effectLst>
            <a:outerShdw dist="53882" dir="2700000" algn="ctr" rotWithShape="0">
              <a:schemeClr val="bg2"/>
            </a:outerShdw>
          </a:effectLst>
        </p:spPr>
        <p:txBody>
          <a:bodyPr>
            <a:spAutoFit/>
          </a:bodyPr>
          <a:lstStyle/>
          <a:p>
            <a:pPr>
              <a:spcBef>
                <a:spcPct val="50000"/>
              </a:spcBef>
              <a:defRPr/>
            </a:pPr>
            <a:r>
              <a:rPr lang="en-US" sz="2500" dirty="0">
                <a:cs typeface="Arial" charset="0"/>
              </a:rPr>
              <a:t>Velocity is fairly stable over time.</a:t>
            </a:r>
          </a:p>
        </p:txBody>
      </p:sp>
      <p:sp>
        <p:nvSpPr>
          <p:cNvPr id="1033" name="FlagCount" hidden="1">
            <a:hlinkClick r:id="rId6"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41</a:t>
            </a:fld>
            <a:endParaRPr lang="en-US"/>
          </a:p>
        </p:txBody>
      </p:sp>
    </p:spTree>
    <p:extLst>
      <p:ext uri="{BB962C8B-B14F-4D97-AF65-F5344CB8AC3E}">
        <p14:creationId xmlns:p14="http://schemas.microsoft.com/office/powerpoint/2010/main" val="35207895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6375"/>
                                        </p:tgtEl>
                                        <p:attrNameLst>
                                          <p:attrName>style.visibility</p:attrName>
                                        </p:attrNameLst>
                                      </p:cBhvr>
                                      <p:to>
                                        <p:strVal val="visible"/>
                                      </p:to>
                                    </p:set>
                                    <p:animEffect transition="in" filter="dissolve">
                                      <p:cBhvr>
                                        <p:cTn id="7" dur="500"/>
                                        <p:tgtEl>
                                          <p:spTgt spid="186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a:xfrm>
            <a:off x="0" y="230188"/>
            <a:ext cx="8229600" cy="649287"/>
          </a:xfrm>
        </p:spPr>
        <p:txBody>
          <a:bodyPr/>
          <a:lstStyle/>
          <a:p>
            <a:pPr eaLnBrk="1" hangingPunct="1"/>
            <a:r>
              <a:rPr lang="en-US" sz="3600" smtClean="0"/>
              <a:t>The Quantity Equation</a:t>
            </a:r>
          </a:p>
        </p:txBody>
      </p:sp>
      <p:sp>
        <p:nvSpPr>
          <p:cNvPr id="105475" name="Rectangle 3"/>
          <p:cNvSpPr>
            <a:spLocks noGrp="1" noChangeArrowheads="1"/>
          </p:cNvSpPr>
          <p:nvPr>
            <p:ph type="body" idx="4294967295"/>
          </p:nvPr>
        </p:nvSpPr>
        <p:spPr>
          <a:xfrm>
            <a:off x="0" y="1843088"/>
            <a:ext cx="8313738" cy="4271962"/>
          </a:xfrm>
        </p:spPr>
        <p:txBody>
          <a:bodyPr/>
          <a:lstStyle/>
          <a:p>
            <a:pPr marL="403225" indent="-403225" eaLnBrk="1" hangingPunct="1">
              <a:tabLst>
                <a:tab pos="3538538" algn="ctr"/>
              </a:tabLst>
            </a:pPr>
            <a:r>
              <a:rPr lang="en-US" dirty="0" smtClean="0"/>
              <a:t>Multiply both sides of formula by </a:t>
            </a:r>
            <a:r>
              <a:rPr lang="en-US" b="1" i="1" dirty="0" smtClean="0"/>
              <a:t>M</a:t>
            </a:r>
            <a:r>
              <a:rPr lang="en-US" dirty="0" smtClean="0"/>
              <a:t>:</a:t>
            </a:r>
          </a:p>
          <a:p>
            <a:pPr marL="403225" indent="-403225" eaLnBrk="1" hangingPunct="1">
              <a:buFont typeface="Wingdings" pitchFamily="2" charset="2"/>
              <a:buNone/>
              <a:tabLst>
                <a:tab pos="3538538" algn="ctr"/>
              </a:tabLst>
            </a:pPr>
            <a:r>
              <a:rPr lang="en-US" dirty="0" smtClean="0"/>
              <a:t>		</a:t>
            </a:r>
            <a:r>
              <a:rPr lang="en-US" b="1" i="1" dirty="0" smtClean="0"/>
              <a:t>M</a:t>
            </a:r>
            <a:r>
              <a:rPr lang="en-US" dirty="0" smtClean="0"/>
              <a:t> x </a:t>
            </a:r>
            <a:r>
              <a:rPr lang="en-US" b="1" i="1" dirty="0" smtClean="0"/>
              <a:t>V</a:t>
            </a:r>
            <a:r>
              <a:rPr lang="en-US" dirty="0" smtClean="0"/>
              <a:t>  =  </a:t>
            </a:r>
            <a:r>
              <a:rPr lang="en-US" b="1" i="1" dirty="0" smtClean="0"/>
              <a:t>P</a:t>
            </a:r>
            <a:r>
              <a:rPr lang="en-US" dirty="0" smtClean="0"/>
              <a:t> x </a:t>
            </a:r>
            <a:r>
              <a:rPr lang="en-US" b="1" i="1" dirty="0" smtClean="0"/>
              <a:t>Y</a:t>
            </a:r>
          </a:p>
          <a:p>
            <a:pPr marL="403225" indent="-403225" eaLnBrk="1" hangingPunct="1">
              <a:tabLst>
                <a:tab pos="3538538" algn="ctr"/>
              </a:tabLst>
            </a:pPr>
            <a:r>
              <a:rPr lang="en-US" dirty="0" smtClean="0"/>
              <a:t>Called the </a:t>
            </a:r>
            <a:r>
              <a:rPr lang="en-US" b="1" dirty="0" smtClean="0">
                <a:solidFill>
                  <a:srgbClr val="CC0000"/>
                </a:solidFill>
              </a:rPr>
              <a:t>quantity </a:t>
            </a:r>
            <a:r>
              <a:rPr lang="en-US" b="1" dirty="0" smtClean="0">
                <a:solidFill>
                  <a:srgbClr val="CC0000"/>
                </a:solidFill>
              </a:rPr>
              <a:t>equation</a:t>
            </a:r>
          </a:p>
          <a:p>
            <a:pPr marL="403225" indent="-403225" eaLnBrk="1" hangingPunct="1">
              <a:tabLst>
                <a:tab pos="3538538" algn="ctr"/>
              </a:tabLst>
            </a:pPr>
            <a:r>
              <a:rPr lang="en-US" b="1" dirty="0" smtClean="0">
                <a:solidFill>
                  <a:srgbClr val="CC0000"/>
                </a:solidFill>
              </a:rPr>
              <a:t>Calculate the change in price to the following year</a:t>
            </a:r>
            <a:endParaRPr lang="en-US" b="1" dirty="0" smtClean="0">
              <a:solidFill>
                <a:srgbClr val="CC0000"/>
              </a:solidFill>
            </a:endParaRPr>
          </a:p>
        </p:txBody>
      </p:sp>
      <p:sp>
        <p:nvSpPr>
          <p:cNvPr id="30726" name="Rectangle 5"/>
          <p:cNvSpPr>
            <a:spLocks noChangeArrowheads="1"/>
          </p:cNvSpPr>
          <p:nvPr/>
        </p:nvSpPr>
        <p:spPr bwMode="auto">
          <a:xfrm>
            <a:off x="1806575" y="1000125"/>
            <a:ext cx="2816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cs typeface="Arial" charset="0"/>
              </a:rPr>
              <a:t>Velocity formula:</a:t>
            </a:r>
          </a:p>
        </p:txBody>
      </p:sp>
      <p:grpSp>
        <p:nvGrpSpPr>
          <p:cNvPr id="30727" name="Group 6"/>
          <p:cNvGrpSpPr>
            <a:grpSpLocks/>
          </p:cNvGrpSpPr>
          <p:nvPr/>
        </p:nvGrpSpPr>
        <p:grpSpPr bwMode="auto">
          <a:xfrm>
            <a:off x="4775200" y="795338"/>
            <a:ext cx="1895475" cy="990600"/>
            <a:chOff x="2579" y="3052"/>
            <a:chExt cx="1194" cy="624"/>
          </a:xfrm>
        </p:grpSpPr>
        <p:sp>
          <p:nvSpPr>
            <p:cNvPr id="30729" name="Rectangle 7"/>
            <p:cNvSpPr>
              <a:spLocks noChangeArrowheads="1"/>
            </p:cNvSpPr>
            <p:nvPr/>
          </p:nvSpPr>
          <p:spPr bwMode="auto">
            <a:xfrm>
              <a:off x="2579" y="3197"/>
              <a:ext cx="5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a:cs typeface="Arial" charset="0"/>
                </a:rPr>
                <a:t>V</a:t>
              </a:r>
              <a:r>
                <a:rPr lang="en-US" sz="2800">
                  <a:cs typeface="Arial" charset="0"/>
                </a:rPr>
                <a:t>  =</a:t>
              </a:r>
            </a:p>
          </p:txBody>
        </p:sp>
        <p:grpSp>
          <p:nvGrpSpPr>
            <p:cNvPr id="30730" name="Group 8"/>
            <p:cNvGrpSpPr>
              <a:grpSpLocks/>
            </p:cNvGrpSpPr>
            <p:nvPr/>
          </p:nvGrpSpPr>
          <p:grpSpPr bwMode="auto">
            <a:xfrm>
              <a:off x="3123" y="3052"/>
              <a:ext cx="650" cy="624"/>
              <a:chOff x="3615" y="3292"/>
              <a:chExt cx="650" cy="624"/>
            </a:xfrm>
          </p:grpSpPr>
          <p:sp>
            <p:nvSpPr>
              <p:cNvPr id="30731" name="Rectangle 9"/>
              <p:cNvSpPr>
                <a:spLocks noChangeArrowheads="1"/>
              </p:cNvSpPr>
              <p:nvPr/>
            </p:nvSpPr>
            <p:spPr bwMode="auto">
              <a:xfrm>
                <a:off x="3615" y="3292"/>
                <a:ext cx="6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a:cs typeface="Arial" charset="0"/>
                  </a:rPr>
                  <a:t>P </a:t>
                </a:r>
                <a:r>
                  <a:rPr lang="en-US" sz="2800">
                    <a:cs typeface="Arial" charset="0"/>
                  </a:rPr>
                  <a:t>x </a:t>
                </a:r>
                <a:r>
                  <a:rPr lang="en-US" sz="2800" b="1" i="1">
                    <a:cs typeface="Arial" charset="0"/>
                  </a:rPr>
                  <a:t>Y</a:t>
                </a:r>
              </a:p>
            </p:txBody>
          </p:sp>
          <p:sp>
            <p:nvSpPr>
              <p:cNvPr id="30732" name="Rectangle 10"/>
              <p:cNvSpPr>
                <a:spLocks noChangeArrowheads="1"/>
              </p:cNvSpPr>
              <p:nvPr/>
            </p:nvSpPr>
            <p:spPr bwMode="auto">
              <a:xfrm>
                <a:off x="3782" y="3589"/>
                <a:ext cx="3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i="1">
                    <a:cs typeface="Arial" charset="0"/>
                  </a:rPr>
                  <a:t>M</a:t>
                </a:r>
              </a:p>
            </p:txBody>
          </p:sp>
          <p:sp>
            <p:nvSpPr>
              <p:cNvPr id="30733" name="Line 11"/>
              <p:cNvSpPr>
                <a:spLocks noChangeShapeType="1"/>
              </p:cNvSpPr>
              <p:nvPr/>
            </p:nvSpPr>
            <p:spPr bwMode="auto">
              <a:xfrm>
                <a:off x="3664" y="3610"/>
                <a:ext cx="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072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42</a:t>
            </a:fld>
            <a:endParaRPr lang="en-US"/>
          </a:p>
        </p:txBody>
      </p:sp>
      <p:sp>
        <p:nvSpPr>
          <p:cNvPr id="13" name="Rectangle 32"/>
          <p:cNvSpPr>
            <a:spLocks noChangeArrowheads="1"/>
          </p:cNvSpPr>
          <p:nvPr/>
        </p:nvSpPr>
        <p:spPr bwMode="auto">
          <a:xfrm>
            <a:off x="665636" y="4886111"/>
            <a:ext cx="8937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b="1" i="1" dirty="0">
                <a:cs typeface="Arial" charset="0"/>
              </a:rPr>
              <a:t>P</a:t>
            </a:r>
            <a:r>
              <a:rPr lang="en-US" sz="2600" dirty="0">
                <a:cs typeface="Arial" charset="0"/>
              </a:rPr>
              <a:t>  =</a:t>
            </a:r>
          </a:p>
        </p:txBody>
      </p:sp>
      <p:grpSp>
        <p:nvGrpSpPr>
          <p:cNvPr id="14" name="Group 33"/>
          <p:cNvGrpSpPr>
            <a:grpSpLocks/>
          </p:cNvGrpSpPr>
          <p:nvPr/>
        </p:nvGrpSpPr>
        <p:grpSpPr bwMode="auto">
          <a:xfrm>
            <a:off x="1806575" y="4673007"/>
            <a:ext cx="974725" cy="960438"/>
            <a:chOff x="3615" y="3307"/>
            <a:chExt cx="614" cy="605"/>
          </a:xfrm>
        </p:grpSpPr>
        <p:sp>
          <p:nvSpPr>
            <p:cNvPr id="15" name="Rectangle 34"/>
            <p:cNvSpPr>
              <a:spLocks noChangeArrowheads="1"/>
            </p:cNvSpPr>
            <p:nvPr/>
          </p:nvSpPr>
          <p:spPr bwMode="auto">
            <a:xfrm>
              <a:off x="3615" y="3307"/>
              <a:ext cx="6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b="1" i="1">
                  <a:cs typeface="Arial" charset="0"/>
                </a:rPr>
                <a:t>P </a:t>
              </a:r>
              <a:r>
                <a:rPr lang="en-US" sz="2600">
                  <a:cs typeface="Arial" charset="0"/>
                </a:rPr>
                <a:t>x </a:t>
              </a:r>
              <a:r>
                <a:rPr lang="en-US" sz="2600" b="1" i="1">
                  <a:cs typeface="Arial" charset="0"/>
                </a:rPr>
                <a:t>Y</a:t>
              </a:r>
            </a:p>
          </p:txBody>
        </p:sp>
        <p:sp>
          <p:nvSpPr>
            <p:cNvPr id="16" name="Rectangle 35"/>
            <p:cNvSpPr>
              <a:spLocks noChangeArrowheads="1"/>
            </p:cNvSpPr>
            <p:nvPr/>
          </p:nvSpPr>
          <p:spPr bwMode="auto">
            <a:xfrm>
              <a:off x="3805" y="3604"/>
              <a:ext cx="25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00" b="1" i="1" dirty="0">
                  <a:cs typeface="Arial" charset="0"/>
                </a:rPr>
                <a:t>Y</a:t>
              </a:r>
            </a:p>
          </p:txBody>
        </p:sp>
        <p:sp>
          <p:nvSpPr>
            <p:cNvPr id="17" name="Line 36"/>
            <p:cNvSpPr>
              <a:spLocks noChangeShapeType="1"/>
            </p:cNvSpPr>
            <p:nvPr/>
          </p:nvSpPr>
          <p:spPr bwMode="auto">
            <a:xfrm>
              <a:off x="3664" y="3610"/>
              <a:ext cx="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 name="Rectangle 47"/>
          <p:cNvSpPr>
            <a:spLocks noChangeArrowheads="1"/>
          </p:cNvSpPr>
          <p:nvPr/>
        </p:nvSpPr>
        <p:spPr bwMode="auto">
          <a:xfrm>
            <a:off x="873718" y="6005513"/>
            <a:ext cx="2409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Inflation rate  =</a:t>
            </a:r>
          </a:p>
        </p:txBody>
      </p:sp>
      <p:sp>
        <p:nvSpPr>
          <p:cNvPr id="3" name="TextBox 2"/>
          <p:cNvSpPr txBox="1"/>
          <p:nvPr/>
        </p:nvSpPr>
        <p:spPr>
          <a:xfrm>
            <a:off x="3657600" y="5791200"/>
            <a:ext cx="2099101" cy="369332"/>
          </a:xfrm>
          <a:prstGeom prst="rect">
            <a:avLst/>
          </a:prstGeom>
          <a:noFill/>
        </p:spPr>
        <p:txBody>
          <a:bodyPr wrap="none" rtlCol="0">
            <a:spAutoFit/>
          </a:bodyPr>
          <a:lstStyle/>
          <a:p>
            <a:r>
              <a:rPr lang="en-US" dirty="0" smtClean="0"/>
              <a:t>New Price- Old Price</a:t>
            </a:r>
            <a:endParaRPr lang="en-US" dirty="0"/>
          </a:p>
        </p:txBody>
      </p:sp>
      <p:sp>
        <p:nvSpPr>
          <p:cNvPr id="4" name="TextBox 3"/>
          <p:cNvSpPr txBox="1"/>
          <p:nvPr/>
        </p:nvSpPr>
        <p:spPr>
          <a:xfrm>
            <a:off x="4106472" y="6354247"/>
            <a:ext cx="1032655" cy="369332"/>
          </a:xfrm>
          <a:prstGeom prst="rect">
            <a:avLst/>
          </a:prstGeom>
          <a:noFill/>
        </p:spPr>
        <p:txBody>
          <a:bodyPr wrap="none" rtlCol="0">
            <a:spAutoFit/>
          </a:bodyPr>
          <a:lstStyle/>
          <a:p>
            <a:r>
              <a:rPr lang="en-US" dirty="0" smtClean="0"/>
              <a:t>Old price</a:t>
            </a:r>
            <a:endParaRPr lang="en-US" dirty="0"/>
          </a:p>
        </p:txBody>
      </p:sp>
      <p:cxnSp>
        <p:nvCxnSpPr>
          <p:cNvPr id="6" name="Straight Connector 5"/>
          <p:cNvCxnSpPr/>
          <p:nvPr/>
        </p:nvCxnSpPr>
        <p:spPr>
          <a:xfrm>
            <a:off x="3657600" y="6272213"/>
            <a:ext cx="20991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6282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wipe(left)">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wipe(left)">
                                      <p:cBhvr>
                                        <p:cTn id="12" dur="500"/>
                                        <p:tgtEl>
                                          <p:spTgt spid="10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wipe(left)">
                                      <p:cBhvr>
                                        <p:cTn id="17" dur="500"/>
                                        <p:tgtEl>
                                          <p:spTgt spid="105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5475">
                                            <p:txEl>
                                              <p:pRg st="3" end="3"/>
                                            </p:txEl>
                                          </p:spTgt>
                                        </p:tgtEl>
                                        <p:attrNameLst>
                                          <p:attrName>style.visibility</p:attrName>
                                        </p:attrNameLst>
                                      </p:cBhvr>
                                      <p:to>
                                        <p:strVal val="visible"/>
                                      </p:to>
                                    </p:set>
                                    <p:animEffect transition="in" filter="wipe(left)">
                                      <p:cBhvr>
                                        <p:cTn id="22" dur="500"/>
                                        <p:tgtEl>
                                          <p:spTgt spid="1054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5"/>
      <p:bldP spid="13"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a:xfrm>
            <a:off x="0" y="185738"/>
            <a:ext cx="8229600" cy="649287"/>
          </a:xfrm>
        </p:spPr>
        <p:txBody>
          <a:bodyPr/>
          <a:lstStyle/>
          <a:p>
            <a:pPr eaLnBrk="1" hangingPunct="1"/>
            <a:r>
              <a:rPr lang="en-US" sz="3600" smtClean="0"/>
              <a:t>The Quantity Theory in 5 Steps</a:t>
            </a:r>
          </a:p>
        </p:txBody>
      </p:sp>
      <p:sp>
        <p:nvSpPr>
          <p:cNvPr id="31749" name="Rectangle 3"/>
          <p:cNvSpPr>
            <a:spLocks noGrp="1" noChangeArrowheads="1"/>
          </p:cNvSpPr>
          <p:nvPr>
            <p:ph type="body" idx="4294967295"/>
          </p:nvPr>
        </p:nvSpPr>
        <p:spPr>
          <a:xfrm>
            <a:off x="0" y="1444625"/>
            <a:ext cx="8229600" cy="4862513"/>
          </a:xfrm>
        </p:spPr>
        <p:txBody>
          <a:bodyPr/>
          <a:lstStyle/>
          <a:p>
            <a:pPr marL="401638" indent="-401638" eaLnBrk="1" hangingPunct="1">
              <a:spcBef>
                <a:spcPct val="40000"/>
              </a:spcBef>
              <a:buFont typeface="Wingdings" pitchFamily="2" charset="2"/>
              <a:buNone/>
            </a:pPr>
            <a:r>
              <a:rPr lang="en-US" sz="2600" b="1" smtClean="0">
                <a:solidFill>
                  <a:srgbClr val="339966"/>
                </a:solidFill>
              </a:rPr>
              <a:t>1.	</a:t>
            </a:r>
            <a:r>
              <a:rPr lang="en-US" sz="2700" b="1" i="1" smtClean="0"/>
              <a:t>V</a:t>
            </a:r>
            <a:r>
              <a:rPr lang="en-US" sz="2700" smtClean="0"/>
              <a:t>  is stable. </a:t>
            </a:r>
          </a:p>
          <a:p>
            <a:pPr marL="401638" indent="-401638" eaLnBrk="1" hangingPunct="1">
              <a:spcBef>
                <a:spcPct val="40000"/>
              </a:spcBef>
              <a:buFont typeface="Wingdings" pitchFamily="2" charset="2"/>
              <a:buNone/>
            </a:pPr>
            <a:r>
              <a:rPr lang="en-US" sz="2600" b="1" smtClean="0">
                <a:solidFill>
                  <a:srgbClr val="339966"/>
                </a:solidFill>
              </a:rPr>
              <a:t>2.</a:t>
            </a:r>
            <a:r>
              <a:rPr lang="en-US" sz="2600" smtClean="0">
                <a:solidFill>
                  <a:srgbClr val="339966"/>
                </a:solidFill>
              </a:rPr>
              <a:t>	</a:t>
            </a:r>
            <a:r>
              <a:rPr lang="en-US" sz="2700" smtClean="0"/>
              <a:t>So, a change in </a:t>
            </a:r>
            <a:r>
              <a:rPr lang="en-US" sz="2700" b="1" i="1" smtClean="0"/>
              <a:t>M</a:t>
            </a:r>
            <a:r>
              <a:rPr lang="en-US" sz="2700" smtClean="0"/>
              <a:t> causes nominal GDP (</a:t>
            </a:r>
            <a:r>
              <a:rPr lang="en-US" sz="2700" b="1" i="1" smtClean="0"/>
              <a:t>P</a:t>
            </a:r>
            <a:r>
              <a:rPr lang="en-US" sz="2700" smtClean="0"/>
              <a:t> x </a:t>
            </a:r>
            <a:r>
              <a:rPr lang="en-US" sz="2700" b="1" i="1" smtClean="0"/>
              <a:t>Y</a:t>
            </a:r>
            <a:r>
              <a:rPr lang="en-US" sz="2700" smtClean="0"/>
              <a:t>) </a:t>
            </a:r>
            <a:br>
              <a:rPr lang="en-US" sz="2700" smtClean="0"/>
            </a:br>
            <a:r>
              <a:rPr lang="en-US" sz="2700" smtClean="0"/>
              <a:t>to change by the same percentage.  </a:t>
            </a:r>
          </a:p>
          <a:p>
            <a:pPr marL="401638" indent="-401638" eaLnBrk="1" hangingPunct="1">
              <a:spcBef>
                <a:spcPct val="40000"/>
              </a:spcBef>
              <a:buFont typeface="Wingdings" pitchFamily="2" charset="2"/>
              <a:buNone/>
            </a:pPr>
            <a:r>
              <a:rPr lang="en-US" sz="2600" b="1" smtClean="0">
                <a:solidFill>
                  <a:srgbClr val="339966"/>
                </a:solidFill>
              </a:rPr>
              <a:t>3.	</a:t>
            </a:r>
            <a:r>
              <a:rPr lang="en-US" sz="2700" smtClean="0"/>
              <a:t>A change in </a:t>
            </a:r>
            <a:r>
              <a:rPr lang="en-US" sz="2700" b="1" i="1" smtClean="0"/>
              <a:t>M</a:t>
            </a:r>
            <a:r>
              <a:rPr lang="en-US" sz="2700" smtClean="0"/>
              <a:t> does not affect </a:t>
            </a:r>
            <a:r>
              <a:rPr lang="en-US" sz="2700" b="1" i="1" smtClean="0"/>
              <a:t>Y</a:t>
            </a:r>
            <a:r>
              <a:rPr lang="en-US" sz="2700" smtClean="0"/>
              <a:t>:</a:t>
            </a:r>
            <a:br>
              <a:rPr lang="en-US" sz="2700" smtClean="0"/>
            </a:br>
            <a:r>
              <a:rPr lang="en-US" sz="2700" smtClean="0"/>
              <a:t>  money is neutral,</a:t>
            </a:r>
            <a:br>
              <a:rPr lang="en-US" sz="2700" smtClean="0"/>
            </a:br>
            <a:r>
              <a:rPr lang="en-US" sz="2700" smtClean="0"/>
              <a:t>  </a:t>
            </a:r>
            <a:r>
              <a:rPr lang="en-US" sz="2700" b="1" i="1" smtClean="0"/>
              <a:t>Y</a:t>
            </a:r>
            <a:r>
              <a:rPr lang="en-US" sz="2700" smtClean="0"/>
              <a:t>  is determined by technology &amp; resources</a:t>
            </a:r>
          </a:p>
          <a:p>
            <a:pPr marL="401638" indent="-401638" eaLnBrk="1" hangingPunct="1">
              <a:spcBef>
                <a:spcPct val="40000"/>
              </a:spcBef>
              <a:buFont typeface="Wingdings" pitchFamily="2" charset="2"/>
              <a:buNone/>
            </a:pPr>
            <a:r>
              <a:rPr lang="en-US" sz="2600" b="1" smtClean="0">
                <a:solidFill>
                  <a:srgbClr val="339966"/>
                </a:solidFill>
              </a:rPr>
              <a:t>4.	</a:t>
            </a:r>
            <a:r>
              <a:rPr lang="en-US" sz="2700" smtClean="0"/>
              <a:t>So, </a:t>
            </a:r>
            <a:r>
              <a:rPr lang="en-US" sz="2700" b="1" i="1" smtClean="0"/>
              <a:t>P</a:t>
            </a:r>
            <a:r>
              <a:rPr lang="en-US" sz="2700" smtClean="0"/>
              <a:t>  changes by same percentage as </a:t>
            </a:r>
            <a:br>
              <a:rPr lang="en-US" sz="2700" smtClean="0"/>
            </a:br>
            <a:r>
              <a:rPr lang="en-US" sz="2700" b="1" i="1" smtClean="0"/>
              <a:t>P</a:t>
            </a:r>
            <a:r>
              <a:rPr lang="en-US" sz="2700" smtClean="0"/>
              <a:t> x </a:t>
            </a:r>
            <a:r>
              <a:rPr lang="en-US" sz="2700" b="1" i="1" smtClean="0"/>
              <a:t>Y</a:t>
            </a:r>
            <a:r>
              <a:rPr lang="en-US" sz="2700" smtClean="0"/>
              <a:t>  and  </a:t>
            </a:r>
            <a:r>
              <a:rPr lang="en-US" sz="2700" b="1" i="1" smtClean="0"/>
              <a:t>M</a:t>
            </a:r>
            <a:r>
              <a:rPr lang="en-US" sz="2700" smtClean="0"/>
              <a:t>.</a:t>
            </a:r>
          </a:p>
          <a:p>
            <a:pPr marL="401638" indent="-401638" eaLnBrk="1" hangingPunct="1">
              <a:spcBef>
                <a:spcPct val="40000"/>
              </a:spcBef>
              <a:buFont typeface="Wingdings" pitchFamily="2" charset="2"/>
              <a:buNone/>
            </a:pPr>
            <a:r>
              <a:rPr lang="en-US" sz="2600" b="1" smtClean="0">
                <a:solidFill>
                  <a:srgbClr val="339966"/>
                </a:solidFill>
              </a:rPr>
              <a:t>5.	</a:t>
            </a:r>
            <a:r>
              <a:rPr lang="en-US" sz="2700" smtClean="0"/>
              <a:t>Rapid money supply growth causes rapid inflation. </a:t>
            </a:r>
          </a:p>
        </p:txBody>
      </p:sp>
      <p:sp>
        <p:nvSpPr>
          <p:cNvPr id="31750" name="Rectangle 4"/>
          <p:cNvSpPr>
            <a:spLocks noChangeArrowheads="1"/>
          </p:cNvSpPr>
          <p:nvPr/>
        </p:nvSpPr>
        <p:spPr bwMode="auto">
          <a:xfrm>
            <a:off x="712788" y="846138"/>
            <a:ext cx="7283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05000"/>
              </a:lnSpc>
              <a:spcBef>
                <a:spcPct val="45000"/>
              </a:spcBef>
              <a:buClr>
                <a:srgbClr val="00B85C"/>
              </a:buClr>
              <a:buSzPct val="120000"/>
              <a:buFont typeface="Wingdings" pitchFamily="2" charset="2"/>
              <a:buNone/>
            </a:pPr>
            <a:r>
              <a:rPr lang="en-US" sz="2700">
                <a:cs typeface="Arial" charset="0"/>
              </a:rPr>
              <a:t>Start with quantity equation:   </a:t>
            </a:r>
            <a:r>
              <a:rPr lang="en-US" sz="2700" b="1" i="1">
                <a:cs typeface="Arial" charset="0"/>
              </a:rPr>
              <a:t>M</a:t>
            </a:r>
            <a:r>
              <a:rPr lang="en-US" sz="2700">
                <a:cs typeface="Arial" charset="0"/>
              </a:rPr>
              <a:t> x </a:t>
            </a:r>
            <a:r>
              <a:rPr lang="en-US" sz="2700" b="1" i="1">
                <a:cs typeface="Arial" charset="0"/>
              </a:rPr>
              <a:t>V</a:t>
            </a:r>
            <a:r>
              <a:rPr lang="en-US" sz="2700">
                <a:cs typeface="Arial" charset="0"/>
              </a:rPr>
              <a:t>  =  </a:t>
            </a:r>
            <a:r>
              <a:rPr lang="en-US" sz="2700" b="1" i="1">
                <a:cs typeface="Arial" charset="0"/>
              </a:rPr>
              <a:t>P</a:t>
            </a:r>
            <a:r>
              <a:rPr lang="en-US" sz="2700">
                <a:cs typeface="Arial" charset="0"/>
              </a:rPr>
              <a:t> x </a:t>
            </a:r>
            <a:r>
              <a:rPr lang="en-US" sz="2700" b="1" i="1">
                <a:cs typeface="Arial" charset="0"/>
              </a:rPr>
              <a:t>Y</a:t>
            </a:r>
          </a:p>
        </p:txBody>
      </p:sp>
      <p:sp>
        <p:nvSpPr>
          <p:cNvPr id="3175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43</a:t>
            </a:fld>
            <a:endParaRPr lang="en-US"/>
          </a:p>
        </p:txBody>
      </p:sp>
    </p:spTree>
    <p:extLst>
      <p:ext uri="{BB962C8B-B14F-4D97-AF65-F5344CB8AC3E}">
        <p14:creationId xmlns:p14="http://schemas.microsoft.com/office/powerpoint/2010/main" val="20979089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wipe(left)">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wipe(left)">
                                      <p:cBhvr>
                                        <p:cTn id="12" dur="500"/>
                                        <p:tgtEl>
                                          <p:spTgt spid="317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wipe(left)">
                                      <p:cBhvr>
                                        <p:cTn id="17" dur="500"/>
                                        <p:tgtEl>
                                          <p:spTgt spid="317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9">
                                            <p:txEl>
                                              <p:pRg st="3" end="3"/>
                                            </p:txEl>
                                          </p:spTgt>
                                        </p:tgtEl>
                                        <p:attrNameLst>
                                          <p:attrName>style.visibility</p:attrName>
                                        </p:attrNameLst>
                                      </p:cBhvr>
                                      <p:to>
                                        <p:strVal val="visible"/>
                                      </p:to>
                                    </p:set>
                                    <p:animEffect transition="in" filter="wipe(left)">
                                      <p:cBhvr>
                                        <p:cTn id="22" dur="500"/>
                                        <p:tgtEl>
                                          <p:spTgt spid="317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9">
                                            <p:txEl>
                                              <p:pRg st="4" end="4"/>
                                            </p:txEl>
                                          </p:spTgt>
                                        </p:tgtEl>
                                        <p:attrNameLst>
                                          <p:attrName>style.visibility</p:attrName>
                                        </p:attrNameLst>
                                      </p:cBhvr>
                                      <p:to>
                                        <p:strVal val="visible"/>
                                      </p:to>
                                    </p:set>
                                    <p:animEffect transition="in" filter="wipe(left)">
                                      <p:cBhvr>
                                        <p:cTn id="27" dur="500"/>
                                        <p:tgtEl>
                                          <p:spTgt spid="317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bldLvl="4"/>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2</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Exercise</a:t>
            </a:r>
          </a:p>
        </p:txBody>
      </p:sp>
      <p:grpSp>
        <p:nvGrpSpPr>
          <p:cNvPr id="32772" name="Group 11"/>
          <p:cNvGrpSpPr>
            <a:grpSpLocks/>
          </p:cNvGrpSpPr>
          <p:nvPr/>
        </p:nvGrpSpPr>
        <p:grpSpPr bwMode="auto">
          <a:xfrm>
            <a:off x="593725" y="290513"/>
            <a:ext cx="8210550" cy="1049337"/>
            <a:chOff x="374" y="183"/>
            <a:chExt cx="5000" cy="661"/>
          </a:xfrm>
        </p:grpSpPr>
        <p:sp>
          <p:nvSpPr>
            <p:cNvPr id="32776"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7"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74" name="Rectangle 5"/>
          <p:cNvSpPr>
            <a:spLocks noChangeArrowheads="1"/>
          </p:cNvSpPr>
          <p:nvPr/>
        </p:nvSpPr>
        <p:spPr bwMode="auto">
          <a:xfrm>
            <a:off x="590550" y="1379538"/>
            <a:ext cx="81629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pPr>
            <a:r>
              <a:rPr lang="en-US" sz="2600"/>
              <a:t>One good:  corn.  The economy has enough labor, capital, and land to produce </a:t>
            </a:r>
            <a:r>
              <a:rPr lang="en-US" sz="2600" b="1" i="1"/>
              <a:t>Y</a:t>
            </a:r>
            <a:r>
              <a:rPr lang="en-US" sz="2600"/>
              <a:t> = 800 bushels of corn.  </a:t>
            </a:r>
            <a:r>
              <a:rPr lang="en-US" sz="2600" b="1" i="1"/>
              <a:t>V</a:t>
            </a:r>
            <a:r>
              <a:rPr lang="en-US" sz="2600"/>
              <a:t> is constant.  In 2008, MS = $2000, </a:t>
            </a:r>
            <a:r>
              <a:rPr lang="en-US" sz="2600" b="1" i="1"/>
              <a:t>P</a:t>
            </a:r>
            <a:r>
              <a:rPr lang="en-US" sz="2600"/>
              <a:t> = $5/bushel. </a:t>
            </a:r>
          </a:p>
        </p:txBody>
      </p:sp>
      <p:sp>
        <p:nvSpPr>
          <p:cNvPr id="211975" name="Rectangle 7"/>
          <p:cNvSpPr>
            <a:spLocks noChangeArrowheads="1"/>
          </p:cNvSpPr>
          <p:nvPr/>
        </p:nvSpPr>
        <p:spPr bwMode="auto">
          <a:xfrm>
            <a:off x="609600" y="2919413"/>
            <a:ext cx="836136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For 2009, the CB increases MS by 5%, to $2100.  </a:t>
            </a:r>
          </a:p>
          <a:p>
            <a:pPr marL="457200" indent="-457200">
              <a:lnSpc>
                <a:spcPct val="105000"/>
              </a:lnSpc>
              <a:spcBef>
                <a:spcPct val="60000"/>
              </a:spcBef>
              <a:buClr>
                <a:srgbClr val="669900"/>
              </a:buClr>
              <a:buSzPct val="120000"/>
              <a:buFont typeface="Wingdings" pitchFamily="2" charset="2"/>
              <a:buNone/>
            </a:pPr>
            <a:r>
              <a:rPr lang="en-US" sz="2600" b="1">
                <a:solidFill>
                  <a:srgbClr val="339966"/>
                </a:solidFill>
                <a:cs typeface="Arial" charset="0"/>
              </a:rPr>
              <a:t>a.	</a:t>
            </a:r>
            <a:r>
              <a:rPr lang="en-US" sz="2600">
                <a:cs typeface="Arial" charset="0"/>
              </a:rPr>
              <a:t>Compute the 2009 values of nominal GDP and </a:t>
            </a:r>
            <a:r>
              <a:rPr lang="en-US" sz="2600" b="1" i="1">
                <a:cs typeface="Arial" charset="0"/>
              </a:rPr>
              <a:t>P</a:t>
            </a:r>
            <a:r>
              <a:rPr lang="en-US" sz="2600">
                <a:cs typeface="Arial" charset="0"/>
              </a:rPr>
              <a:t>.  Compute the inflation rate for 2008-2009.</a:t>
            </a:r>
          </a:p>
          <a:p>
            <a:pPr marL="457200" indent="-457200">
              <a:lnSpc>
                <a:spcPct val="105000"/>
              </a:lnSpc>
              <a:spcBef>
                <a:spcPct val="60000"/>
              </a:spcBef>
              <a:buClr>
                <a:srgbClr val="669900"/>
              </a:buClr>
              <a:buSzPct val="120000"/>
              <a:buFont typeface="Wingdings" pitchFamily="2" charset="2"/>
              <a:buNone/>
            </a:pPr>
            <a:r>
              <a:rPr lang="en-US" sz="2600" b="1">
                <a:solidFill>
                  <a:srgbClr val="339966"/>
                </a:solidFill>
                <a:cs typeface="Arial" charset="0"/>
              </a:rPr>
              <a:t>b.	</a:t>
            </a:r>
            <a:r>
              <a:rPr lang="en-US" sz="2600">
                <a:cs typeface="Arial" charset="0"/>
              </a:rPr>
              <a:t>Suppose tech. progress causes </a:t>
            </a:r>
            <a:r>
              <a:rPr lang="en-US" sz="2600" b="1" i="1">
                <a:cs typeface="Arial" charset="0"/>
              </a:rPr>
              <a:t>Y</a:t>
            </a:r>
            <a:r>
              <a:rPr lang="en-US" sz="2600">
                <a:cs typeface="Arial" charset="0"/>
              </a:rPr>
              <a:t>  to increase to 824 in 2009.  Compute 2008-2009 inflation rate. </a:t>
            </a:r>
          </a:p>
        </p:txBody>
      </p:sp>
      <p:sp>
        <p:nvSpPr>
          <p:cNvPr id="2" name="Slide Number Placeholder 1"/>
          <p:cNvSpPr>
            <a:spLocks noGrp="1"/>
          </p:cNvSpPr>
          <p:nvPr>
            <p:ph type="sldNum" sz="quarter" idx="12"/>
          </p:nvPr>
        </p:nvSpPr>
        <p:spPr/>
        <p:txBody>
          <a:bodyPr/>
          <a:lstStyle/>
          <a:p>
            <a:fld id="{70657FC0-C782-452F-B05B-E468C7F98286}" type="slidenum">
              <a:rPr lang="en-US" smtClean="0"/>
              <a:pPr/>
              <a:t>44</a:t>
            </a:fld>
            <a:endParaRPr lang="en-US"/>
          </a:p>
        </p:txBody>
      </p:sp>
    </p:spTree>
    <p:extLst>
      <p:ext uri="{BB962C8B-B14F-4D97-AF65-F5344CB8AC3E}">
        <p14:creationId xmlns:p14="http://schemas.microsoft.com/office/powerpoint/2010/main" val="722311517"/>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1975">
                                            <p:txEl>
                                              <p:pRg st="0" end="0"/>
                                            </p:txEl>
                                          </p:spTgt>
                                        </p:tgtEl>
                                        <p:attrNameLst>
                                          <p:attrName>style.visibility</p:attrName>
                                        </p:attrNameLst>
                                      </p:cBhvr>
                                      <p:to>
                                        <p:strVal val="visible"/>
                                      </p:to>
                                    </p:set>
                                    <p:animEffect transition="in" filter="wipe(left)">
                                      <p:cBhvr>
                                        <p:cTn id="7" dur="500"/>
                                        <p:tgtEl>
                                          <p:spTgt spid="2119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1975">
                                            <p:txEl>
                                              <p:pRg st="1" end="1"/>
                                            </p:txEl>
                                          </p:spTgt>
                                        </p:tgtEl>
                                        <p:attrNameLst>
                                          <p:attrName>style.visibility</p:attrName>
                                        </p:attrNameLst>
                                      </p:cBhvr>
                                      <p:to>
                                        <p:strVal val="visible"/>
                                      </p:to>
                                    </p:set>
                                    <p:animEffect transition="in" filter="wipe(left)">
                                      <p:cBhvr>
                                        <p:cTn id="12" dur="500"/>
                                        <p:tgtEl>
                                          <p:spTgt spid="2119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1975">
                                            <p:txEl>
                                              <p:pRg st="2" end="2"/>
                                            </p:txEl>
                                          </p:spTgt>
                                        </p:tgtEl>
                                        <p:attrNameLst>
                                          <p:attrName>style.visibility</p:attrName>
                                        </p:attrNameLst>
                                      </p:cBhvr>
                                      <p:to>
                                        <p:strVal val="visible"/>
                                      </p:to>
                                    </p:set>
                                    <p:animEffect transition="in" filter="wipe(left)">
                                      <p:cBhvr>
                                        <p:cTn id="17" dur="500"/>
                                        <p:tgtEl>
                                          <p:spTgt spid="2119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2</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Answers</a:t>
            </a:r>
          </a:p>
        </p:txBody>
      </p:sp>
      <p:grpSp>
        <p:nvGrpSpPr>
          <p:cNvPr id="33796" name="Group 11"/>
          <p:cNvGrpSpPr>
            <a:grpSpLocks/>
          </p:cNvGrpSpPr>
          <p:nvPr/>
        </p:nvGrpSpPr>
        <p:grpSpPr bwMode="auto">
          <a:xfrm>
            <a:off x="593725" y="290513"/>
            <a:ext cx="8210550" cy="1049337"/>
            <a:chOff x="374" y="183"/>
            <a:chExt cx="5000" cy="661"/>
          </a:xfrm>
        </p:grpSpPr>
        <p:sp>
          <p:nvSpPr>
            <p:cNvPr id="33827"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8"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798" name="Rectangle 5"/>
          <p:cNvSpPr>
            <a:spLocks noChangeArrowheads="1"/>
          </p:cNvSpPr>
          <p:nvPr/>
        </p:nvSpPr>
        <p:spPr bwMode="auto">
          <a:xfrm>
            <a:off x="561975" y="1374775"/>
            <a:ext cx="81629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pPr>
            <a:r>
              <a:rPr lang="en-US" sz="2600"/>
              <a:t>Given:  </a:t>
            </a:r>
            <a:r>
              <a:rPr lang="en-US" sz="2600" b="1" i="1"/>
              <a:t>Y</a:t>
            </a:r>
            <a:r>
              <a:rPr lang="en-US" sz="2600"/>
              <a:t> = 800, </a:t>
            </a:r>
            <a:r>
              <a:rPr lang="en-US" sz="2600" b="1" i="1"/>
              <a:t>V</a:t>
            </a:r>
            <a:r>
              <a:rPr lang="en-US" sz="2600"/>
              <a:t> is constant, </a:t>
            </a:r>
            <a:br>
              <a:rPr lang="en-US" sz="2600"/>
            </a:br>
            <a:r>
              <a:rPr lang="en-US" sz="2600"/>
              <a:t>	   MS = $2000 and </a:t>
            </a:r>
            <a:r>
              <a:rPr lang="en-US" sz="2600" b="1" i="1"/>
              <a:t>P</a:t>
            </a:r>
            <a:r>
              <a:rPr lang="en-US" sz="2600"/>
              <a:t> = $5 in 2008. </a:t>
            </a:r>
          </a:p>
        </p:txBody>
      </p:sp>
      <p:sp>
        <p:nvSpPr>
          <p:cNvPr id="33799" name="Rectangle 7"/>
          <p:cNvSpPr>
            <a:spLocks noChangeArrowheads="1"/>
          </p:cNvSpPr>
          <p:nvPr/>
        </p:nvSpPr>
        <p:spPr bwMode="auto">
          <a:xfrm>
            <a:off x="581025" y="2332038"/>
            <a:ext cx="8229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30000"/>
              </a:spcBef>
              <a:buClr>
                <a:srgbClr val="669900"/>
              </a:buClr>
              <a:buSzPct val="120000"/>
              <a:buFont typeface="Wingdings" pitchFamily="2" charset="2"/>
              <a:buNone/>
            </a:pPr>
            <a:r>
              <a:rPr lang="en-US" sz="2600">
                <a:cs typeface="Arial" charset="0"/>
              </a:rPr>
              <a:t>For 2009, the CB increases MS by 5%, to $2100.</a:t>
            </a:r>
          </a:p>
          <a:p>
            <a:pPr marL="457200" indent="-457200">
              <a:lnSpc>
                <a:spcPct val="105000"/>
              </a:lnSpc>
              <a:spcBef>
                <a:spcPct val="30000"/>
              </a:spcBef>
              <a:buClr>
                <a:srgbClr val="669900"/>
              </a:buClr>
              <a:buSzPct val="120000"/>
              <a:buFont typeface="Wingdings" pitchFamily="2" charset="2"/>
              <a:buNone/>
            </a:pPr>
            <a:r>
              <a:rPr lang="en-US" sz="2600" b="1">
                <a:solidFill>
                  <a:srgbClr val="339966"/>
                </a:solidFill>
                <a:cs typeface="Arial" charset="0"/>
              </a:rPr>
              <a:t>a.	</a:t>
            </a:r>
            <a:r>
              <a:rPr lang="en-US" sz="2600">
                <a:cs typeface="Arial" charset="0"/>
              </a:rPr>
              <a:t>Compute the 2009 values of nominal GDP and </a:t>
            </a:r>
            <a:r>
              <a:rPr lang="en-US" sz="2600" b="1" i="1">
                <a:cs typeface="Arial" charset="0"/>
              </a:rPr>
              <a:t>P</a:t>
            </a:r>
            <a:r>
              <a:rPr lang="en-US" sz="2600">
                <a:cs typeface="Arial" charset="0"/>
              </a:rPr>
              <a:t>.  Compute the inflation rate for 2008-2009.</a:t>
            </a:r>
          </a:p>
        </p:txBody>
      </p:sp>
      <p:sp>
        <p:nvSpPr>
          <p:cNvPr id="203802" name="Rectangle 26"/>
          <p:cNvSpPr>
            <a:spLocks noChangeArrowheads="1"/>
          </p:cNvSpPr>
          <p:nvPr/>
        </p:nvSpPr>
        <p:spPr bwMode="auto">
          <a:xfrm>
            <a:off x="577850" y="3884613"/>
            <a:ext cx="37639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Nominal GDP  =  </a:t>
            </a:r>
            <a:r>
              <a:rPr lang="en-US" sz="2600" b="1" i="1">
                <a:cs typeface="Arial" charset="0"/>
              </a:rPr>
              <a:t>P</a:t>
            </a:r>
            <a:r>
              <a:rPr lang="en-US" sz="2600">
                <a:cs typeface="Arial" charset="0"/>
              </a:rPr>
              <a:t> x </a:t>
            </a:r>
            <a:r>
              <a:rPr lang="en-US" sz="2600" b="1" i="1">
                <a:cs typeface="Arial" charset="0"/>
              </a:rPr>
              <a:t>Y</a:t>
            </a:r>
            <a:endParaRPr lang="en-US" sz="2600">
              <a:cs typeface="Arial" charset="0"/>
            </a:endParaRPr>
          </a:p>
        </p:txBody>
      </p:sp>
      <p:sp>
        <p:nvSpPr>
          <p:cNvPr id="203803" name="Rectangle 27"/>
          <p:cNvSpPr>
            <a:spLocks noChangeArrowheads="1"/>
          </p:cNvSpPr>
          <p:nvPr/>
        </p:nvSpPr>
        <p:spPr bwMode="auto">
          <a:xfrm>
            <a:off x="4230688" y="3883025"/>
            <a:ext cx="403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  </a:t>
            </a:r>
            <a:r>
              <a:rPr lang="en-US" sz="2600" b="1" i="1">
                <a:cs typeface="Arial" charset="0"/>
              </a:rPr>
              <a:t>M</a:t>
            </a:r>
            <a:r>
              <a:rPr lang="en-US" sz="2600">
                <a:cs typeface="Arial" charset="0"/>
              </a:rPr>
              <a:t> x </a:t>
            </a:r>
            <a:r>
              <a:rPr lang="en-US" sz="2600" b="1" i="1">
                <a:cs typeface="Arial" charset="0"/>
              </a:rPr>
              <a:t>V</a:t>
            </a:r>
            <a:r>
              <a:rPr lang="en-US" sz="2600">
                <a:cs typeface="Arial" charset="0"/>
              </a:rPr>
              <a:t>   (Quantity Eq’n)</a:t>
            </a:r>
          </a:p>
        </p:txBody>
      </p:sp>
      <p:sp>
        <p:nvSpPr>
          <p:cNvPr id="203808" name="Rectangle 32"/>
          <p:cNvSpPr>
            <a:spLocks noChangeArrowheads="1"/>
          </p:cNvSpPr>
          <p:nvPr/>
        </p:nvSpPr>
        <p:spPr bwMode="auto">
          <a:xfrm>
            <a:off x="796925" y="4870450"/>
            <a:ext cx="8937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b="1" i="1">
                <a:cs typeface="Arial" charset="0"/>
              </a:rPr>
              <a:t>P</a:t>
            </a:r>
            <a:r>
              <a:rPr lang="en-US" sz="2600">
                <a:cs typeface="Arial" charset="0"/>
              </a:rPr>
              <a:t>  =</a:t>
            </a:r>
          </a:p>
        </p:txBody>
      </p:sp>
      <p:grpSp>
        <p:nvGrpSpPr>
          <p:cNvPr id="3" name="Group 33"/>
          <p:cNvGrpSpPr>
            <a:grpSpLocks/>
          </p:cNvGrpSpPr>
          <p:nvPr/>
        </p:nvGrpSpPr>
        <p:grpSpPr bwMode="auto">
          <a:xfrm>
            <a:off x="1643063" y="4810125"/>
            <a:ext cx="974725" cy="960438"/>
            <a:chOff x="3615" y="3307"/>
            <a:chExt cx="614" cy="605"/>
          </a:xfrm>
        </p:grpSpPr>
        <p:sp>
          <p:nvSpPr>
            <p:cNvPr id="33824" name="Rectangle 34"/>
            <p:cNvSpPr>
              <a:spLocks noChangeArrowheads="1"/>
            </p:cNvSpPr>
            <p:nvPr/>
          </p:nvSpPr>
          <p:spPr bwMode="auto">
            <a:xfrm>
              <a:off x="3615" y="3307"/>
              <a:ext cx="61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b="1" i="1">
                  <a:cs typeface="Arial" charset="0"/>
                </a:rPr>
                <a:t>P </a:t>
              </a:r>
              <a:r>
                <a:rPr lang="en-US" sz="2600">
                  <a:cs typeface="Arial" charset="0"/>
                </a:rPr>
                <a:t>x </a:t>
              </a:r>
              <a:r>
                <a:rPr lang="en-US" sz="2600" b="1" i="1">
                  <a:cs typeface="Arial" charset="0"/>
                </a:rPr>
                <a:t>Y</a:t>
              </a:r>
            </a:p>
          </p:txBody>
        </p:sp>
        <p:sp>
          <p:nvSpPr>
            <p:cNvPr id="33825" name="Rectangle 35"/>
            <p:cNvSpPr>
              <a:spLocks noChangeArrowheads="1"/>
            </p:cNvSpPr>
            <p:nvPr/>
          </p:nvSpPr>
          <p:spPr bwMode="auto">
            <a:xfrm>
              <a:off x="3805" y="3604"/>
              <a:ext cx="25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00" b="1" i="1" dirty="0">
                  <a:cs typeface="Arial" charset="0"/>
                </a:rPr>
                <a:t>Y</a:t>
              </a:r>
            </a:p>
          </p:txBody>
        </p:sp>
        <p:sp>
          <p:nvSpPr>
            <p:cNvPr id="33826" name="Line 36"/>
            <p:cNvSpPr>
              <a:spLocks noChangeShapeType="1"/>
            </p:cNvSpPr>
            <p:nvPr/>
          </p:nvSpPr>
          <p:spPr bwMode="auto">
            <a:xfrm>
              <a:off x="3664" y="3610"/>
              <a:ext cx="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3813" name="Rectangle 37"/>
          <p:cNvSpPr>
            <a:spLocks noChangeArrowheads="1"/>
          </p:cNvSpPr>
          <p:nvPr/>
        </p:nvSpPr>
        <p:spPr bwMode="auto">
          <a:xfrm>
            <a:off x="2794000" y="4867275"/>
            <a:ext cx="4254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cs typeface="Arial" charset="0"/>
              </a:rPr>
              <a:t>=</a:t>
            </a:r>
          </a:p>
        </p:txBody>
      </p:sp>
      <p:grpSp>
        <p:nvGrpSpPr>
          <p:cNvPr id="4" name="Group 38"/>
          <p:cNvGrpSpPr>
            <a:grpSpLocks/>
          </p:cNvGrpSpPr>
          <p:nvPr/>
        </p:nvGrpSpPr>
        <p:grpSpPr bwMode="auto">
          <a:xfrm>
            <a:off x="3240088" y="4806950"/>
            <a:ext cx="1104900" cy="960438"/>
            <a:chOff x="2316" y="2312"/>
            <a:chExt cx="696" cy="605"/>
          </a:xfrm>
        </p:grpSpPr>
        <p:sp>
          <p:nvSpPr>
            <p:cNvPr id="33821" name="Rectangle 39"/>
            <p:cNvSpPr>
              <a:spLocks noChangeArrowheads="1"/>
            </p:cNvSpPr>
            <p:nvPr/>
          </p:nvSpPr>
          <p:spPr bwMode="auto">
            <a:xfrm>
              <a:off x="2316" y="2312"/>
              <a:ext cx="69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$4200</a:t>
              </a:r>
            </a:p>
          </p:txBody>
        </p:sp>
        <p:sp>
          <p:nvSpPr>
            <p:cNvPr id="33822" name="Rectangle 40"/>
            <p:cNvSpPr>
              <a:spLocks noChangeArrowheads="1"/>
            </p:cNvSpPr>
            <p:nvPr/>
          </p:nvSpPr>
          <p:spPr bwMode="auto">
            <a:xfrm>
              <a:off x="2461" y="2609"/>
              <a:ext cx="46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00">
                  <a:cs typeface="Arial" charset="0"/>
                </a:rPr>
                <a:t>800</a:t>
              </a:r>
            </a:p>
          </p:txBody>
        </p:sp>
        <p:sp>
          <p:nvSpPr>
            <p:cNvPr id="33823" name="Line 41"/>
            <p:cNvSpPr>
              <a:spLocks noChangeShapeType="1"/>
            </p:cNvSpPr>
            <p:nvPr/>
          </p:nvSpPr>
          <p:spPr bwMode="auto">
            <a:xfrm>
              <a:off x="2372" y="2615"/>
              <a:ext cx="6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46"/>
          <p:cNvGrpSpPr>
            <a:grpSpLocks/>
          </p:cNvGrpSpPr>
          <p:nvPr/>
        </p:nvGrpSpPr>
        <p:grpSpPr bwMode="auto">
          <a:xfrm>
            <a:off x="4495800" y="5032375"/>
            <a:ext cx="1743075" cy="501650"/>
            <a:chOff x="3046" y="3295"/>
            <a:chExt cx="1098" cy="316"/>
          </a:xfrm>
        </p:grpSpPr>
        <p:sp>
          <p:nvSpPr>
            <p:cNvPr id="33819" name="Rectangle 42"/>
            <p:cNvSpPr>
              <a:spLocks noChangeArrowheads="1"/>
            </p:cNvSpPr>
            <p:nvPr/>
          </p:nvSpPr>
          <p:spPr bwMode="auto">
            <a:xfrm>
              <a:off x="3046" y="3295"/>
              <a:ext cx="109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cs typeface="Arial" charset="0"/>
                </a:rPr>
                <a:t>=  $5.25</a:t>
              </a:r>
            </a:p>
          </p:txBody>
        </p:sp>
        <p:sp>
          <p:nvSpPr>
            <p:cNvPr id="33820" name="Rectangle 43"/>
            <p:cNvSpPr>
              <a:spLocks noChangeArrowheads="1"/>
            </p:cNvSpPr>
            <p:nvPr/>
          </p:nvSpPr>
          <p:spPr bwMode="auto">
            <a:xfrm>
              <a:off x="3290" y="3302"/>
              <a:ext cx="664" cy="30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grpSp>
      <p:grpSp>
        <p:nvGrpSpPr>
          <p:cNvPr id="6" name="Group 45"/>
          <p:cNvGrpSpPr>
            <a:grpSpLocks/>
          </p:cNvGrpSpPr>
          <p:nvPr/>
        </p:nvGrpSpPr>
        <p:grpSpPr bwMode="auto">
          <a:xfrm>
            <a:off x="4230688" y="4364038"/>
            <a:ext cx="3598862" cy="533400"/>
            <a:chOff x="2683" y="2720"/>
            <a:chExt cx="2267" cy="336"/>
          </a:xfrm>
        </p:grpSpPr>
        <p:sp>
          <p:nvSpPr>
            <p:cNvPr id="33817" name="Rectangle 28"/>
            <p:cNvSpPr>
              <a:spLocks noChangeArrowheads="1"/>
            </p:cNvSpPr>
            <p:nvPr/>
          </p:nvSpPr>
          <p:spPr bwMode="auto">
            <a:xfrm>
              <a:off x="2683" y="2720"/>
              <a:ext cx="226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  $2100 x 2  =  $4200</a:t>
              </a:r>
            </a:p>
          </p:txBody>
        </p:sp>
        <p:sp>
          <p:nvSpPr>
            <p:cNvPr id="33818" name="Rectangle 44"/>
            <p:cNvSpPr>
              <a:spLocks noChangeArrowheads="1"/>
            </p:cNvSpPr>
            <p:nvPr/>
          </p:nvSpPr>
          <p:spPr bwMode="auto">
            <a:xfrm>
              <a:off x="4194" y="2737"/>
              <a:ext cx="679" cy="30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grpSp>
      <p:sp>
        <p:nvSpPr>
          <p:cNvPr id="203823" name="Rectangle 47"/>
          <p:cNvSpPr>
            <a:spLocks noChangeArrowheads="1"/>
          </p:cNvSpPr>
          <p:nvPr/>
        </p:nvSpPr>
        <p:spPr bwMode="auto">
          <a:xfrm>
            <a:off x="873718" y="6005513"/>
            <a:ext cx="2409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Inflation rate  =</a:t>
            </a:r>
          </a:p>
        </p:txBody>
      </p:sp>
      <p:grpSp>
        <p:nvGrpSpPr>
          <p:cNvPr id="7" name="Group 53"/>
          <p:cNvGrpSpPr>
            <a:grpSpLocks/>
          </p:cNvGrpSpPr>
          <p:nvPr/>
        </p:nvGrpSpPr>
        <p:grpSpPr bwMode="auto">
          <a:xfrm>
            <a:off x="3201988" y="5799138"/>
            <a:ext cx="2025650" cy="960437"/>
            <a:chOff x="2084" y="3659"/>
            <a:chExt cx="1276" cy="605"/>
          </a:xfrm>
        </p:grpSpPr>
        <p:sp>
          <p:nvSpPr>
            <p:cNvPr id="33814" name="Rectangle 49"/>
            <p:cNvSpPr>
              <a:spLocks noChangeArrowheads="1"/>
            </p:cNvSpPr>
            <p:nvPr/>
          </p:nvSpPr>
          <p:spPr bwMode="auto">
            <a:xfrm>
              <a:off x="2084" y="3659"/>
              <a:ext cx="12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$5.25 – 5.00</a:t>
              </a:r>
            </a:p>
          </p:txBody>
        </p:sp>
        <p:sp>
          <p:nvSpPr>
            <p:cNvPr id="33815" name="Rectangle 50"/>
            <p:cNvSpPr>
              <a:spLocks noChangeArrowheads="1"/>
            </p:cNvSpPr>
            <p:nvPr/>
          </p:nvSpPr>
          <p:spPr bwMode="auto">
            <a:xfrm>
              <a:off x="2469" y="3956"/>
              <a:ext cx="52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00">
                  <a:cs typeface="Arial" charset="0"/>
                </a:rPr>
                <a:t>5.00</a:t>
              </a:r>
            </a:p>
          </p:txBody>
        </p:sp>
        <p:sp>
          <p:nvSpPr>
            <p:cNvPr id="33816" name="Line 52"/>
            <p:cNvSpPr>
              <a:spLocks noChangeShapeType="1"/>
            </p:cNvSpPr>
            <p:nvPr/>
          </p:nvSpPr>
          <p:spPr bwMode="auto">
            <a:xfrm>
              <a:off x="2132" y="3967"/>
              <a:ext cx="11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58"/>
          <p:cNvGrpSpPr>
            <a:grpSpLocks/>
          </p:cNvGrpSpPr>
          <p:nvPr/>
        </p:nvGrpSpPr>
        <p:grpSpPr bwMode="auto">
          <a:xfrm>
            <a:off x="5278438" y="6013450"/>
            <a:ext cx="3479800" cy="533400"/>
            <a:chOff x="3343" y="3689"/>
            <a:chExt cx="2192" cy="336"/>
          </a:xfrm>
        </p:grpSpPr>
        <p:sp>
          <p:nvSpPr>
            <p:cNvPr id="33812" name="Rectangle 54"/>
            <p:cNvSpPr>
              <a:spLocks noChangeArrowheads="1"/>
            </p:cNvSpPr>
            <p:nvPr/>
          </p:nvSpPr>
          <p:spPr bwMode="auto">
            <a:xfrm>
              <a:off x="3343" y="3689"/>
              <a:ext cx="21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  5%  (same as MS!)</a:t>
              </a:r>
            </a:p>
          </p:txBody>
        </p:sp>
        <p:sp>
          <p:nvSpPr>
            <p:cNvPr id="33813" name="Rectangle 57"/>
            <p:cNvSpPr>
              <a:spLocks noChangeArrowheads="1"/>
            </p:cNvSpPr>
            <p:nvPr/>
          </p:nvSpPr>
          <p:spPr bwMode="auto">
            <a:xfrm>
              <a:off x="3581" y="3696"/>
              <a:ext cx="412" cy="30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grpSp>
      <p:sp>
        <p:nvSpPr>
          <p:cNvPr id="33811" name="FlagCount" hidden="1">
            <a:hlinkClick r:id="rId3"/>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45</a:t>
            </a:fld>
            <a:endParaRPr lang="en-US"/>
          </a:p>
        </p:txBody>
      </p:sp>
    </p:spTree>
    <p:extLst>
      <p:ext uri="{BB962C8B-B14F-4D97-AF65-F5344CB8AC3E}">
        <p14:creationId xmlns:p14="http://schemas.microsoft.com/office/powerpoint/2010/main" val="1970808550"/>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802"/>
                                        </p:tgtEl>
                                        <p:attrNameLst>
                                          <p:attrName>style.visibility</p:attrName>
                                        </p:attrNameLst>
                                      </p:cBhvr>
                                      <p:to>
                                        <p:strVal val="visible"/>
                                      </p:to>
                                    </p:set>
                                    <p:animEffect transition="in" filter="wipe(left)">
                                      <p:cBhvr>
                                        <p:cTn id="7" dur="500"/>
                                        <p:tgtEl>
                                          <p:spTgt spid="2038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3803"/>
                                        </p:tgtEl>
                                        <p:attrNameLst>
                                          <p:attrName>style.visibility</p:attrName>
                                        </p:attrNameLst>
                                      </p:cBhvr>
                                      <p:to>
                                        <p:strVal val="visible"/>
                                      </p:to>
                                    </p:set>
                                    <p:animEffect transition="in" filter="wipe(left)">
                                      <p:cBhvr>
                                        <p:cTn id="12" dur="500"/>
                                        <p:tgtEl>
                                          <p:spTgt spid="2038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3808"/>
                                        </p:tgtEl>
                                        <p:attrNameLst>
                                          <p:attrName>style.visibility</p:attrName>
                                        </p:attrNameLst>
                                      </p:cBhvr>
                                      <p:to>
                                        <p:strVal val="visible"/>
                                      </p:to>
                                    </p:set>
                                    <p:animEffect transition="in" filter="wipe(left)">
                                      <p:cBhvr>
                                        <p:cTn id="22" dur="500"/>
                                        <p:tgtEl>
                                          <p:spTgt spid="203808"/>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3813"/>
                                        </p:tgtEl>
                                        <p:attrNameLst>
                                          <p:attrName>style.visibility</p:attrName>
                                        </p:attrNameLst>
                                      </p:cBhvr>
                                      <p:to>
                                        <p:strVal val="visible"/>
                                      </p:to>
                                    </p:set>
                                    <p:animEffect transition="in" filter="wipe(left)">
                                      <p:cBhvr>
                                        <p:cTn id="31" dur="500"/>
                                        <p:tgtEl>
                                          <p:spTgt spid="203813"/>
                                        </p:tgtEl>
                                      </p:cBhvr>
                                    </p:animEffect>
                                  </p:childTnLst>
                                </p:cTn>
                              </p:par>
                            </p:childTnLst>
                          </p:cTn>
                        </p:par>
                        <p:par>
                          <p:cTn id="32" fill="hold" nodeType="afterGroup">
                            <p:stCondLst>
                              <p:cond delay="500"/>
                            </p:stCondLst>
                            <p:childTnLst>
                              <p:par>
                                <p:cTn id="33" presetID="2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3823"/>
                                        </p:tgtEl>
                                        <p:attrNameLst>
                                          <p:attrName>style.visibility</p:attrName>
                                        </p:attrNameLst>
                                      </p:cBhvr>
                                      <p:to>
                                        <p:strVal val="visible"/>
                                      </p:to>
                                    </p:set>
                                    <p:animEffect transition="in" filter="wipe(left)">
                                      <p:cBhvr>
                                        <p:cTn id="45" dur="500"/>
                                        <p:tgtEl>
                                          <p:spTgt spid="203823"/>
                                        </p:tgtEl>
                                      </p:cBhvr>
                                    </p:animEffect>
                                  </p:childTnLst>
                                </p:cTn>
                              </p:par>
                            </p:childTnLst>
                          </p:cTn>
                        </p:par>
                        <p:par>
                          <p:cTn id="46" fill="hold" nodeType="afterGroup">
                            <p:stCondLst>
                              <p:cond delay="500"/>
                            </p:stCondLst>
                            <p:childTnLst>
                              <p:par>
                                <p:cTn id="47" presetID="22" presetClass="entr" presetSubtype="8"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nodeType="afterGroup">
                            <p:stCondLst>
                              <p:cond delay="1000"/>
                            </p:stCondLst>
                            <p:childTnLst>
                              <p:par>
                                <p:cTn id="51" presetID="22" presetClass="entr" presetSubtype="8"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2" grpId="0"/>
      <p:bldP spid="203803" grpId="0"/>
      <p:bldP spid="203808" grpId="0"/>
      <p:bldP spid="203813" grpId="0"/>
      <p:bldP spid="2038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2</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Answers</a:t>
            </a:r>
          </a:p>
        </p:txBody>
      </p:sp>
      <p:grpSp>
        <p:nvGrpSpPr>
          <p:cNvPr id="34820" name="Group 11"/>
          <p:cNvGrpSpPr>
            <a:grpSpLocks/>
          </p:cNvGrpSpPr>
          <p:nvPr/>
        </p:nvGrpSpPr>
        <p:grpSpPr bwMode="auto">
          <a:xfrm>
            <a:off x="593725" y="290513"/>
            <a:ext cx="8210550" cy="1049337"/>
            <a:chOff x="374" y="183"/>
            <a:chExt cx="5000" cy="661"/>
          </a:xfrm>
        </p:grpSpPr>
        <p:sp>
          <p:nvSpPr>
            <p:cNvPr id="34845"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46"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821" name="Rectangle 8"/>
          <p:cNvSpPr>
            <a:spLocks noChangeArrowheads="1"/>
          </p:cNvSpPr>
          <p:nvPr/>
        </p:nvSpPr>
        <p:spPr bwMode="auto">
          <a:xfrm>
            <a:off x="8302625" y="6375400"/>
            <a:ext cx="68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D5EF840C-0866-4719-B4E0-FE8D40FE855C}" type="slidenum">
              <a:rPr lang="en-US" sz="1700">
                <a:solidFill>
                  <a:srgbClr val="777777"/>
                </a:solidFill>
                <a:latin typeface="Tahoma" pitchFamily="34" charset="0"/>
              </a:rPr>
              <a:pPr algn="r"/>
              <a:t>46</a:t>
            </a:fld>
            <a:endParaRPr lang="en-US" sz="1700">
              <a:solidFill>
                <a:srgbClr val="777777"/>
              </a:solidFill>
              <a:latin typeface="Tahoma" pitchFamily="34" charset="0"/>
            </a:endParaRPr>
          </a:p>
        </p:txBody>
      </p:sp>
      <p:sp>
        <p:nvSpPr>
          <p:cNvPr id="34822" name="Rectangle 5"/>
          <p:cNvSpPr>
            <a:spLocks noChangeArrowheads="1"/>
          </p:cNvSpPr>
          <p:nvPr/>
        </p:nvSpPr>
        <p:spPr bwMode="auto">
          <a:xfrm>
            <a:off x="561975" y="1374775"/>
            <a:ext cx="81629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pPr>
            <a:r>
              <a:rPr lang="en-US" sz="2600"/>
              <a:t>Given:  </a:t>
            </a:r>
            <a:r>
              <a:rPr lang="en-US" sz="2600" b="1" i="1"/>
              <a:t>Y</a:t>
            </a:r>
            <a:r>
              <a:rPr lang="en-US" sz="2600"/>
              <a:t> = 800, </a:t>
            </a:r>
            <a:r>
              <a:rPr lang="en-US" sz="2600" b="1" i="1"/>
              <a:t>V</a:t>
            </a:r>
            <a:r>
              <a:rPr lang="en-US" sz="2600"/>
              <a:t> is constant, </a:t>
            </a:r>
            <a:br>
              <a:rPr lang="en-US" sz="2600"/>
            </a:br>
            <a:r>
              <a:rPr lang="en-US" sz="2600"/>
              <a:t>	   MS = $2000 and </a:t>
            </a:r>
            <a:r>
              <a:rPr lang="en-US" sz="2600" b="1" i="1"/>
              <a:t>P</a:t>
            </a:r>
            <a:r>
              <a:rPr lang="en-US" sz="2600"/>
              <a:t> = $5 in 2005. </a:t>
            </a:r>
          </a:p>
        </p:txBody>
      </p:sp>
      <p:sp>
        <p:nvSpPr>
          <p:cNvPr id="34823" name="Rectangle 7"/>
          <p:cNvSpPr>
            <a:spLocks noChangeArrowheads="1"/>
          </p:cNvSpPr>
          <p:nvPr/>
        </p:nvSpPr>
        <p:spPr bwMode="auto">
          <a:xfrm>
            <a:off x="581025" y="2332038"/>
            <a:ext cx="82296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30000"/>
              </a:spcBef>
              <a:buClr>
                <a:srgbClr val="669900"/>
              </a:buClr>
              <a:buSzPct val="120000"/>
              <a:buFont typeface="Wingdings" pitchFamily="2" charset="2"/>
              <a:buNone/>
            </a:pPr>
            <a:r>
              <a:rPr lang="en-US" sz="2600">
                <a:cs typeface="Arial" charset="0"/>
              </a:rPr>
              <a:t>For 2009, the CB increases MS by 5%, to $2100.</a:t>
            </a:r>
          </a:p>
          <a:p>
            <a:pPr marL="457200" indent="-457200">
              <a:lnSpc>
                <a:spcPct val="105000"/>
              </a:lnSpc>
              <a:spcBef>
                <a:spcPct val="30000"/>
              </a:spcBef>
              <a:buClr>
                <a:srgbClr val="669900"/>
              </a:buClr>
              <a:buSzPct val="120000"/>
              <a:buFont typeface="Wingdings" pitchFamily="2" charset="2"/>
              <a:buNone/>
            </a:pPr>
            <a:r>
              <a:rPr lang="en-US" sz="2600" b="1">
                <a:solidFill>
                  <a:srgbClr val="339966"/>
                </a:solidFill>
                <a:cs typeface="Arial" charset="0"/>
              </a:rPr>
              <a:t>b.	</a:t>
            </a:r>
            <a:r>
              <a:rPr lang="en-US" sz="2600">
                <a:cs typeface="Arial" charset="0"/>
              </a:rPr>
              <a:t>Suppose tech. progress causes </a:t>
            </a:r>
            <a:r>
              <a:rPr lang="en-US" sz="2600" b="1" i="1">
                <a:cs typeface="Arial" charset="0"/>
              </a:rPr>
              <a:t>Y</a:t>
            </a:r>
            <a:r>
              <a:rPr lang="en-US" sz="2600">
                <a:cs typeface="Arial" charset="0"/>
              </a:rPr>
              <a:t>  to increase 3% in 2009, to 824.  Compute 2008-2009 inflation rate. </a:t>
            </a:r>
          </a:p>
        </p:txBody>
      </p:sp>
      <p:sp>
        <p:nvSpPr>
          <p:cNvPr id="208904" name="Rectangle 8"/>
          <p:cNvSpPr>
            <a:spLocks noChangeArrowheads="1"/>
          </p:cNvSpPr>
          <p:nvPr/>
        </p:nvSpPr>
        <p:spPr bwMode="auto">
          <a:xfrm>
            <a:off x="577850" y="3884613"/>
            <a:ext cx="76104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First, use Quantity Eq’n to compute </a:t>
            </a:r>
            <a:r>
              <a:rPr lang="en-US" sz="2600" b="1" i="1">
                <a:cs typeface="Arial" charset="0"/>
              </a:rPr>
              <a:t>P</a:t>
            </a:r>
            <a:r>
              <a:rPr lang="en-US" sz="2600">
                <a:cs typeface="Arial" charset="0"/>
              </a:rPr>
              <a:t>:</a:t>
            </a:r>
          </a:p>
        </p:txBody>
      </p:sp>
      <p:sp>
        <p:nvSpPr>
          <p:cNvPr id="208906" name="Rectangle 10"/>
          <p:cNvSpPr>
            <a:spLocks noChangeArrowheads="1"/>
          </p:cNvSpPr>
          <p:nvPr/>
        </p:nvSpPr>
        <p:spPr bwMode="auto">
          <a:xfrm>
            <a:off x="1212850" y="4627563"/>
            <a:ext cx="8937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b="1" i="1">
                <a:cs typeface="Arial" charset="0"/>
              </a:rPr>
              <a:t>P</a:t>
            </a:r>
            <a:r>
              <a:rPr lang="en-US" sz="2600">
                <a:cs typeface="Arial" charset="0"/>
              </a:rPr>
              <a:t>  =</a:t>
            </a:r>
          </a:p>
        </p:txBody>
      </p:sp>
      <p:grpSp>
        <p:nvGrpSpPr>
          <p:cNvPr id="3" name="Group 11"/>
          <p:cNvGrpSpPr>
            <a:grpSpLocks/>
          </p:cNvGrpSpPr>
          <p:nvPr/>
        </p:nvGrpSpPr>
        <p:grpSpPr bwMode="auto">
          <a:xfrm>
            <a:off x="2087563" y="4410075"/>
            <a:ext cx="1028700" cy="960438"/>
            <a:chOff x="3615" y="3307"/>
            <a:chExt cx="648" cy="605"/>
          </a:xfrm>
        </p:grpSpPr>
        <p:sp>
          <p:nvSpPr>
            <p:cNvPr id="34842" name="Rectangle 12"/>
            <p:cNvSpPr>
              <a:spLocks noChangeArrowheads="1"/>
            </p:cNvSpPr>
            <p:nvPr/>
          </p:nvSpPr>
          <p:spPr bwMode="auto">
            <a:xfrm>
              <a:off x="3615" y="3307"/>
              <a:ext cx="64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b="1" i="1">
                  <a:cs typeface="Arial" charset="0"/>
                </a:rPr>
                <a:t>M </a:t>
              </a:r>
              <a:r>
                <a:rPr lang="en-US" sz="2600">
                  <a:cs typeface="Arial" charset="0"/>
                </a:rPr>
                <a:t>x </a:t>
              </a:r>
              <a:r>
                <a:rPr lang="en-US" sz="2600" b="1" i="1">
                  <a:cs typeface="Arial" charset="0"/>
                </a:rPr>
                <a:t>V</a:t>
              </a:r>
            </a:p>
          </p:txBody>
        </p:sp>
        <p:sp>
          <p:nvSpPr>
            <p:cNvPr id="34843" name="Rectangle 13"/>
            <p:cNvSpPr>
              <a:spLocks noChangeArrowheads="1"/>
            </p:cNvSpPr>
            <p:nvPr/>
          </p:nvSpPr>
          <p:spPr bwMode="auto">
            <a:xfrm>
              <a:off x="3805" y="3604"/>
              <a:ext cx="25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00" b="1" i="1">
                  <a:cs typeface="Arial" charset="0"/>
                </a:rPr>
                <a:t>Y</a:t>
              </a:r>
            </a:p>
          </p:txBody>
        </p:sp>
        <p:sp>
          <p:nvSpPr>
            <p:cNvPr id="34844" name="Line 14"/>
            <p:cNvSpPr>
              <a:spLocks noChangeShapeType="1"/>
            </p:cNvSpPr>
            <p:nvPr/>
          </p:nvSpPr>
          <p:spPr bwMode="auto">
            <a:xfrm>
              <a:off x="3664" y="3610"/>
              <a:ext cx="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8911" name="Rectangle 15"/>
          <p:cNvSpPr>
            <a:spLocks noChangeArrowheads="1"/>
          </p:cNvSpPr>
          <p:nvPr/>
        </p:nvSpPr>
        <p:spPr bwMode="auto">
          <a:xfrm>
            <a:off x="3209925" y="4624388"/>
            <a:ext cx="4254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cs typeface="Arial" charset="0"/>
              </a:rPr>
              <a:t>=</a:t>
            </a:r>
          </a:p>
        </p:txBody>
      </p:sp>
      <p:grpSp>
        <p:nvGrpSpPr>
          <p:cNvPr id="4" name="Group 16"/>
          <p:cNvGrpSpPr>
            <a:grpSpLocks/>
          </p:cNvGrpSpPr>
          <p:nvPr/>
        </p:nvGrpSpPr>
        <p:grpSpPr bwMode="auto">
          <a:xfrm>
            <a:off x="3684588" y="4406900"/>
            <a:ext cx="1104900" cy="960438"/>
            <a:chOff x="2316" y="2312"/>
            <a:chExt cx="696" cy="605"/>
          </a:xfrm>
        </p:grpSpPr>
        <p:sp>
          <p:nvSpPr>
            <p:cNvPr id="34839" name="Rectangle 17"/>
            <p:cNvSpPr>
              <a:spLocks noChangeArrowheads="1"/>
            </p:cNvSpPr>
            <p:nvPr/>
          </p:nvSpPr>
          <p:spPr bwMode="auto">
            <a:xfrm>
              <a:off x="2316" y="2312"/>
              <a:ext cx="69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$4200</a:t>
              </a:r>
            </a:p>
          </p:txBody>
        </p:sp>
        <p:sp>
          <p:nvSpPr>
            <p:cNvPr id="34840" name="Rectangle 18"/>
            <p:cNvSpPr>
              <a:spLocks noChangeArrowheads="1"/>
            </p:cNvSpPr>
            <p:nvPr/>
          </p:nvSpPr>
          <p:spPr bwMode="auto">
            <a:xfrm>
              <a:off x="2461" y="2609"/>
              <a:ext cx="46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00">
                  <a:cs typeface="Arial" charset="0"/>
                </a:rPr>
                <a:t>824</a:t>
              </a:r>
            </a:p>
          </p:txBody>
        </p:sp>
        <p:sp>
          <p:nvSpPr>
            <p:cNvPr id="34841" name="Line 19"/>
            <p:cNvSpPr>
              <a:spLocks noChangeShapeType="1"/>
            </p:cNvSpPr>
            <p:nvPr/>
          </p:nvSpPr>
          <p:spPr bwMode="auto">
            <a:xfrm>
              <a:off x="2372" y="2615"/>
              <a:ext cx="6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8917" name="Rectangle 21"/>
          <p:cNvSpPr>
            <a:spLocks noChangeArrowheads="1"/>
          </p:cNvSpPr>
          <p:nvPr/>
        </p:nvSpPr>
        <p:spPr bwMode="auto">
          <a:xfrm>
            <a:off x="4940300" y="4632325"/>
            <a:ext cx="17430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cs typeface="Arial" charset="0"/>
              </a:rPr>
              <a:t>=  $5.10</a:t>
            </a:r>
          </a:p>
        </p:txBody>
      </p:sp>
      <p:sp>
        <p:nvSpPr>
          <p:cNvPr id="208922" name="Rectangle 26"/>
          <p:cNvSpPr>
            <a:spLocks noChangeArrowheads="1"/>
          </p:cNvSpPr>
          <p:nvPr/>
        </p:nvSpPr>
        <p:spPr bwMode="auto">
          <a:xfrm>
            <a:off x="768350" y="5538788"/>
            <a:ext cx="2409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Inflation rate  =</a:t>
            </a:r>
          </a:p>
        </p:txBody>
      </p:sp>
      <p:grpSp>
        <p:nvGrpSpPr>
          <p:cNvPr id="5" name="Group 27"/>
          <p:cNvGrpSpPr>
            <a:grpSpLocks/>
          </p:cNvGrpSpPr>
          <p:nvPr/>
        </p:nvGrpSpPr>
        <p:grpSpPr bwMode="auto">
          <a:xfrm>
            <a:off x="3201988" y="5332413"/>
            <a:ext cx="2025650" cy="960437"/>
            <a:chOff x="2084" y="3659"/>
            <a:chExt cx="1276" cy="605"/>
          </a:xfrm>
        </p:grpSpPr>
        <p:sp>
          <p:nvSpPr>
            <p:cNvPr id="34836" name="Rectangle 28"/>
            <p:cNvSpPr>
              <a:spLocks noChangeArrowheads="1"/>
            </p:cNvSpPr>
            <p:nvPr/>
          </p:nvSpPr>
          <p:spPr bwMode="auto">
            <a:xfrm>
              <a:off x="2084" y="3659"/>
              <a:ext cx="127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cs typeface="Arial" charset="0"/>
                </a:rPr>
                <a:t>$5.10 – 5.00</a:t>
              </a:r>
            </a:p>
          </p:txBody>
        </p:sp>
        <p:sp>
          <p:nvSpPr>
            <p:cNvPr id="34837" name="Rectangle 29"/>
            <p:cNvSpPr>
              <a:spLocks noChangeArrowheads="1"/>
            </p:cNvSpPr>
            <p:nvPr/>
          </p:nvSpPr>
          <p:spPr bwMode="auto">
            <a:xfrm>
              <a:off x="2469" y="3956"/>
              <a:ext cx="52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600">
                  <a:cs typeface="Arial" charset="0"/>
                </a:rPr>
                <a:t>5.00</a:t>
              </a:r>
            </a:p>
          </p:txBody>
        </p:sp>
        <p:sp>
          <p:nvSpPr>
            <p:cNvPr id="34838" name="Line 30"/>
            <p:cNvSpPr>
              <a:spLocks noChangeShapeType="1"/>
            </p:cNvSpPr>
            <p:nvPr/>
          </p:nvSpPr>
          <p:spPr bwMode="auto">
            <a:xfrm>
              <a:off x="2132" y="3967"/>
              <a:ext cx="11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33"/>
          <p:cNvGrpSpPr>
            <a:grpSpLocks/>
          </p:cNvGrpSpPr>
          <p:nvPr/>
        </p:nvGrpSpPr>
        <p:grpSpPr bwMode="auto">
          <a:xfrm>
            <a:off x="5278438" y="5546725"/>
            <a:ext cx="1093787" cy="533400"/>
            <a:chOff x="3343" y="3689"/>
            <a:chExt cx="689" cy="336"/>
          </a:xfrm>
        </p:grpSpPr>
        <p:sp>
          <p:nvSpPr>
            <p:cNvPr id="34834" name="Rectangle 31"/>
            <p:cNvSpPr>
              <a:spLocks noChangeArrowheads="1"/>
            </p:cNvSpPr>
            <p:nvPr/>
          </p:nvSpPr>
          <p:spPr bwMode="auto">
            <a:xfrm>
              <a:off x="3343" y="3689"/>
              <a:ext cx="689"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105000"/>
                </a:lnSpc>
                <a:spcBef>
                  <a:spcPct val="60000"/>
                </a:spcBef>
                <a:buClr>
                  <a:srgbClr val="669900"/>
                </a:buClr>
                <a:buSzPct val="120000"/>
                <a:buFont typeface="Wingdings" pitchFamily="2" charset="2"/>
                <a:buNone/>
              </a:pPr>
              <a:r>
                <a:rPr lang="en-US" sz="2600">
                  <a:cs typeface="Arial" charset="0"/>
                </a:rPr>
                <a:t>=  2%</a:t>
              </a:r>
            </a:p>
          </p:txBody>
        </p:sp>
        <p:sp>
          <p:nvSpPr>
            <p:cNvPr id="34835" name="Rectangle 32"/>
            <p:cNvSpPr>
              <a:spLocks noChangeArrowheads="1"/>
            </p:cNvSpPr>
            <p:nvPr/>
          </p:nvSpPr>
          <p:spPr bwMode="auto">
            <a:xfrm>
              <a:off x="3581" y="3696"/>
              <a:ext cx="412" cy="30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cs typeface="Arial" charset="0"/>
              </a:endParaRPr>
            </a:p>
          </p:txBody>
        </p:sp>
      </p:grpSp>
      <p:sp>
        <p:nvSpPr>
          <p:cNvPr id="34833" name="FlagCount" hidden="1">
            <a:hlinkClick r:id="rId3"/>
          </p:cNvPr>
          <p:cNvSpPr>
            <a:spLocks noChangeArrowheads="1"/>
          </p:cNvSpPr>
          <p:nvPr/>
        </p:nvSpPr>
        <p:spPr bwMode="auto">
          <a:xfrm>
            <a:off x="8226425" y="411163"/>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46</a:t>
            </a:fld>
            <a:endParaRPr lang="en-US"/>
          </a:p>
        </p:txBody>
      </p:sp>
    </p:spTree>
    <p:extLst>
      <p:ext uri="{BB962C8B-B14F-4D97-AF65-F5344CB8AC3E}">
        <p14:creationId xmlns:p14="http://schemas.microsoft.com/office/powerpoint/2010/main" val="2525099556"/>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904"/>
                                        </p:tgtEl>
                                        <p:attrNameLst>
                                          <p:attrName>style.visibility</p:attrName>
                                        </p:attrNameLst>
                                      </p:cBhvr>
                                      <p:to>
                                        <p:strVal val="visible"/>
                                      </p:to>
                                    </p:set>
                                    <p:animEffect transition="in" filter="wipe(left)">
                                      <p:cBhvr>
                                        <p:cTn id="7" dur="500"/>
                                        <p:tgtEl>
                                          <p:spTgt spid="208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906"/>
                                        </p:tgtEl>
                                        <p:attrNameLst>
                                          <p:attrName>style.visibility</p:attrName>
                                        </p:attrNameLst>
                                      </p:cBhvr>
                                      <p:to>
                                        <p:strVal val="visible"/>
                                      </p:to>
                                    </p:set>
                                    <p:animEffect transition="in" filter="wipe(left)">
                                      <p:cBhvr>
                                        <p:cTn id="12" dur="500"/>
                                        <p:tgtEl>
                                          <p:spTgt spid="20890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8911"/>
                                        </p:tgtEl>
                                        <p:attrNameLst>
                                          <p:attrName>style.visibility</p:attrName>
                                        </p:attrNameLst>
                                      </p:cBhvr>
                                      <p:to>
                                        <p:strVal val="visible"/>
                                      </p:to>
                                    </p:set>
                                    <p:animEffect transition="in" filter="wipe(left)">
                                      <p:cBhvr>
                                        <p:cTn id="21" dur="500"/>
                                        <p:tgtEl>
                                          <p:spTgt spid="208911"/>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8917"/>
                                        </p:tgtEl>
                                        <p:attrNameLst>
                                          <p:attrName>style.visibility</p:attrName>
                                        </p:attrNameLst>
                                      </p:cBhvr>
                                      <p:to>
                                        <p:strVal val="visible"/>
                                      </p:to>
                                    </p:set>
                                    <p:animEffect transition="in" filter="wipe(left)">
                                      <p:cBhvr>
                                        <p:cTn id="30" dur="500"/>
                                        <p:tgtEl>
                                          <p:spTgt spid="20891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8922"/>
                                        </p:tgtEl>
                                        <p:attrNameLst>
                                          <p:attrName>style.visibility</p:attrName>
                                        </p:attrNameLst>
                                      </p:cBhvr>
                                      <p:to>
                                        <p:strVal val="visible"/>
                                      </p:to>
                                    </p:set>
                                    <p:animEffect transition="in" filter="wipe(left)">
                                      <p:cBhvr>
                                        <p:cTn id="35" dur="500"/>
                                        <p:tgtEl>
                                          <p:spTgt spid="208922"/>
                                        </p:tgtEl>
                                      </p:cBhvr>
                                    </p:animEffect>
                                  </p:childTnLst>
                                </p:cTn>
                              </p:par>
                            </p:childTnLst>
                          </p:cTn>
                        </p:par>
                        <p:par>
                          <p:cTn id="36" fill="hold" nodeType="afterGroup">
                            <p:stCondLst>
                              <p:cond delay="5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par>
                          <p:cTn id="40" fill="hold" nodeType="afterGroup">
                            <p:stCondLst>
                              <p:cond delay="10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4" grpId="0"/>
      <p:bldP spid="208906" grpId="0"/>
      <p:bldP spid="208911" grpId="0"/>
      <p:bldP spid="208917" grpId="0"/>
      <p:bldP spid="2089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587375" y="280988"/>
            <a:ext cx="8208963" cy="954087"/>
          </a:xfrm>
        </p:spPr>
        <p:txBody>
          <a:bodyPr tIns="0" bIns="0" anchor="t">
            <a:normAutofit fontScale="90000"/>
          </a:bodyPr>
          <a:lstStyle/>
          <a:p>
            <a:pPr algn="l" eaLnBrk="1" hangingPunct="1">
              <a:defRPr/>
            </a:pPr>
            <a:r>
              <a:rPr lang="en-US" sz="20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400" i="1" smtClean="0">
                <a:solidFill>
                  <a:srgbClr val="339966"/>
                </a:solidFill>
                <a:effectLst>
                  <a:outerShdw blurRad="38100" dist="38100" dir="2700000" algn="tl">
                    <a:srgbClr val="C0C0C0"/>
                  </a:outerShdw>
                </a:effectLst>
                <a:latin typeface="Tahoma" pitchFamily="34" charset="0"/>
                <a:cs typeface="Arial" charset="0"/>
              </a:rPr>
              <a:t>2</a:t>
            </a:r>
            <a:r>
              <a:rPr lang="en-US" sz="2000" b="0" smtClean="0">
                <a:solidFill>
                  <a:srgbClr val="339966"/>
                </a:solidFill>
                <a:effectLst>
                  <a:outerShdw blurRad="38100" dist="38100" dir="2700000" algn="tl">
                    <a:srgbClr val="C0C0C0"/>
                  </a:outerShdw>
                </a:effectLst>
                <a:latin typeface="Tahoma" pitchFamily="34" charset="0"/>
                <a:cs typeface="Arial" charset="0"/>
              </a:rPr>
              <a:t>   </a:t>
            </a:r>
            <a:br>
              <a:rPr lang="en-US" sz="2000" b="0" smtClean="0">
                <a:solidFill>
                  <a:srgbClr val="339966"/>
                </a:solidFill>
                <a:effectLst>
                  <a:outerShdw blurRad="38100" dist="38100" dir="2700000" algn="tl">
                    <a:srgbClr val="C0C0C0"/>
                  </a:outerShdw>
                </a:effectLst>
                <a:latin typeface="Tahoma" pitchFamily="34" charset="0"/>
                <a:cs typeface="Arial" charset="0"/>
              </a:rPr>
            </a:br>
            <a:r>
              <a:rPr lang="en-US" sz="3200" smtClean="0">
                <a:solidFill>
                  <a:srgbClr val="339966"/>
                </a:solidFill>
                <a:effectLst>
                  <a:outerShdw blurRad="38100" dist="38100" dir="2700000" algn="tl">
                    <a:srgbClr val="C0C0C0"/>
                  </a:outerShdw>
                </a:effectLst>
                <a:cs typeface="Arial" charset="0"/>
              </a:rPr>
              <a:t>Summary and</a:t>
            </a:r>
            <a:r>
              <a:rPr lang="en-US" sz="3200" smtClean="0">
                <a:solidFill>
                  <a:srgbClr val="339966"/>
                </a:solidFill>
                <a:effectLst>
                  <a:outerShdw blurRad="38100" dist="38100" dir="2700000" algn="tl">
                    <a:srgbClr val="C0C0C0"/>
                  </a:outerShdw>
                </a:effectLst>
              </a:rPr>
              <a:t> Lessons about the</a:t>
            </a:r>
            <a:br>
              <a:rPr lang="en-US" sz="3200" smtClean="0">
                <a:solidFill>
                  <a:srgbClr val="339966"/>
                </a:solidFill>
                <a:effectLst>
                  <a:outerShdw blurRad="38100" dist="38100" dir="2700000" algn="tl">
                    <a:srgbClr val="C0C0C0"/>
                  </a:outerShdw>
                </a:effectLst>
              </a:rPr>
            </a:br>
            <a:r>
              <a:rPr lang="en-US" sz="3200" smtClean="0">
                <a:solidFill>
                  <a:srgbClr val="339966"/>
                </a:solidFill>
                <a:effectLst>
                  <a:outerShdw blurRad="38100" dist="38100" dir="2700000" algn="tl">
                    <a:srgbClr val="C0C0C0"/>
                  </a:outerShdw>
                </a:effectLst>
              </a:rPr>
              <a:t>Quantity Theory of Money</a:t>
            </a:r>
            <a:endParaRPr lang="en-US" sz="3200" smtClean="0">
              <a:solidFill>
                <a:srgbClr val="339966"/>
              </a:solidFill>
              <a:effectLst>
                <a:outerShdw blurRad="38100" dist="38100" dir="2700000" algn="tl">
                  <a:srgbClr val="C0C0C0"/>
                </a:outerShdw>
              </a:effectLst>
              <a:cs typeface="Arial" charset="0"/>
            </a:endParaRPr>
          </a:p>
        </p:txBody>
      </p:sp>
      <p:sp>
        <p:nvSpPr>
          <p:cNvPr id="35842" name="Rectangle 2"/>
          <p:cNvSpPr>
            <a:spLocks noGrp="1" noChangeArrowheads="1"/>
          </p:cNvSpPr>
          <p:nvPr>
            <p:ph idx="1"/>
          </p:nvPr>
        </p:nvSpPr>
        <p:spPr>
          <a:xfrm>
            <a:off x="574675" y="1806575"/>
            <a:ext cx="8218488" cy="4767263"/>
          </a:xfrm>
        </p:spPr>
        <p:txBody>
          <a:bodyPr/>
          <a:lstStyle/>
          <a:p>
            <a:pPr eaLnBrk="1" hangingPunct="1"/>
            <a:r>
              <a:rPr lang="en-US" sz="2700" smtClean="0"/>
              <a:t>If real GDP is constant, then </a:t>
            </a:r>
            <a:br>
              <a:rPr lang="en-US" sz="2700" smtClean="0"/>
            </a:br>
            <a:r>
              <a:rPr lang="en-US" sz="2700" smtClean="0"/>
              <a:t>inflation rate = money growth rate.</a:t>
            </a:r>
          </a:p>
          <a:p>
            <a:pPr eaLnBrk="1" hangingPunct="1"/>
            <a:r>
              <a:rPr lang="en-US" sz="2700" smtClean="0"/>
              <a:t>If real GDP is growing, then</a:t>
            </a:r>
            <a:br>
              <a:rPr lang="en-US" sz="2700" smtClean="0"/>
            </a:br>
            <a:r>
              <a:rPr lang="en-US" sz="2700" smtClean="0"/>
              <a:t>inflation rate &lt; money growth rate.  </a:t>
            </a:r>
          </a:p>
          <a:p>
            <a:pPr eaLnBrk="1" hangingPunct="1"/>
            <a:r>
              <a:rPr lang="en-US" sz="2700" smtClean="0"/>
              <a:t>The bottom line:  </a:t>
            </a:r>
          </a:p>
          <a:p>
            <a:pPr lvl="1" eaLnBrk="1" hangingPunct="1">
              <a:lnSpc>
                <a:spcPct val="105000"/>
              </a:lnSpc>
            </a:pPr>
            <a:r>
              <a:rPr lang="en-US" smtClean="0"/>
              <a:t>Economic growth increases # of transactions.</a:t>
            </a:r>
          </a:p>
          <a:p>
            <a:pPr lvl="1" eaLnBrk="1" hangingPunct="1">
              <a:lnSpc>
                <a:spcPct val="105000"/>
              </a:lnSpc>
            </a:pPr>
            <a:r>
              <a:rPr lang="en-US" smtClean="0"/>
              <a:t>Some money growth is needed for these extra transactions.  </a:t>
            </a:r>
          </a:p>
          <a:p>
            <a:pPr lvl="1" eaLnBrk="1" hangingPunct="1">
              <a:lnSpc>
                <a:spcPct val="105000"/>
              </a:lnSpc>
            </a:pPr>
            <a:r>
              <a:rPr lang="en-US" smtClean="0"/>
              <a:t>Excessive money growth causes inflation. </a:t>
            </a:r>
          </a:p>
        </p:txBody>
      </p:sp>
      <p:sp>
        <p:nvSpPr>
          <p:cNvPr id="35843"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35845" name="Line 9"/>
          <p:cNvSpPr>
            <a:spLocks noChangeShapeType="1"/>
          </p:cNvSpPr>
          <p:nvPr/>
        </p:nvSpPr>
        <p:spPr bwMode="auto">
          <a:xfrm>
            <a:off x="596900" y="1697038"/>
            <a:ext cx="8207375"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Line 10"/>
          <p:cNvSpPr>
            <a:spLocks noChangeShapeType="1"/>
          </p:cNvSpPr>
          <p:nvPr/>
        </p:nvSpPr>
        <p:spPr bwMode="auto">
          <a:xfrm>
            <a:off x="593725" y="290513"/>
            <a:ext cx="8207375"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Rectangle 8"/>
          <p:cNvSpPr>
            <a:spLocks noChangeArrowheads="1"/>
          </p:cNvSpPr>
          <p:nvPr/>
        </p:nvSpPr>
        <p:spPr bwMode="auto">
          <a:xfrm>
            <a:off x="8302625" y="6375400"/>
            <a:ext cx="68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605A5FF9-A980-48B5-A2B7-EA31DF94FD05}" type="slidenum">
              <a:rPr lang="en-US" sz="1700">
                <a:solidFill>
                  <a:srgbClr val="777777"/>
                </a:solidFill>
                <a:latin typeface="Tahoma" pitchFamily="34" charset="0"/>
              </a:rPr>
              <a:pPr algn="r"/>
              <a:t>47</a:t>
            </a:fld>
            <a:endParaRPr lang="en-US" sz="1700">
              <a:solidFill>
                <a:srgbClr val="777777"/>
              </a:solidFill>
              <a:latin typeface="Tahoma" pitchFamily="34" charset="0"/>
            </a:endParaRPr>
          </a:p>
        </p:txBody>
      </p:sp>
      <p:sp>
        <p:nvSpPr>
          <p:cNvPr id="2" name="Slide Number Placeholder 1"/>
          <p:cNvSpPr>
            <a:spLocks noGrp="1"/>
          </p:cNvSpPr>
          <p:nvPr>
            <p:ph type="sldNum" sz="quarter" idx="12"/>
          </p:nvPr>
        </p:nvSpPr>
        <p:spPr/>
        <p:txBody>
          <a:bodyPr/>
          <a:lstStyle/>
          <a:p>
            <a:fld id="{70657FC0-C782-452F-B05B-E468C7F98286}" type="slidenum">
              <a:rPr lang="en-US" smtClean="0"/>
              <a:pPr/>
              <a:t>47</a:t>
            </a:fld>
            <a:endParaRPr lang="en-US"/>
          </a:p>
        </p:txBody>
      </p:sp>
    </p:spTree>
    <p:extLst>
      <p:ext uri="{BB962C8B-B14F-4D97-AF65-F5344CB8AC3E}">
        <p14:creationId xmlns:p14="http://schemas.microsoft.com/office/powerpoint/2010/main" val="2185546796"/>
      </p:ext>
    </p:extLst>
  </p:cSld>
  <p:clrMapOvr>
    <a:masterClrMapping/>
  </p:clrMapOvr>
  <p:transition spd="med">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3962400" cy="1143000"/>
          </a:xfrm>
        </p:spPr>
        <p:txBody>
          <a:bodyPr>
            <a:normAutofit fontScale="90000"/>
          </a:bodyPr>
          <a:lstStyle/>
          <a:p>
            <a:r>
              <a:rPr lang="en-US" dirty="0" smtClean="0"/>
              <a:t>HYPERINFLATION</a:t>
            </a:r>
            <a:br>
              <a:rPr lang="en-US" dirty="0" smtClean="0"/>
            </a:br>
            <a:r>
              <a:rPr lang="en-US" dirty="0" smtClean="0"/>
              <a:t>In Germany!</a:t>
            </a:r>
            <a:endParaRPr lang="en-US" dirty="0"/>
          </a:p>
        </p:txBody>
      </p:sp>
      <p:sp>
        <p:nvSpPr>
          <p:cNvPr id="3" name="Content Placeholder 2"/>
          <p:cNvSpPr>
            <a:spLocks noGrp="1"/>
          </p:cNvSpPr>
          <p:nvPr>
            <p:ph idx="1"/>
          </p:nvPr>
        </p:nvSpPr>
        <p:spPr>
          <a:xfrm>
            <a:off x="0" y="1524000"/>
            <a:ext cx="7924800" cy="4525963"/>
          </a:xfrm>
        </p:spPr>
        <p:txBody>
          <a:bodyPr/>
          <a:lstStyle/>
          <a:p>
            <a:r>
              <a:rPr lang="en-US" dirty="0" smtClean="0"/>
              <a:t>Ron Paul’s Summary-</a:t>
            </a:r>
          </a:p>
          <a:p>
            <a:endParaRPr lang="en-US" dirty="0" smtClean="0"/>
          </a:p>
          <a:p>
            <a:endParaRPr lang="en-US" dirty="0"/>
          </a:p>
          <a:p>
            <a:endParaRPr lang="en-US" dirty="0" smtClean="0"/>
          </a:p>
          <a:p>
            <a:endParaRPr lang="en-US" dirty="0" smtClean="0"/>
          </a:p>
          <a:p>
            <a:r>
              <a:rPr lang="en-US" dirty="0" smtClean="0"/>
              <a:t>Little Big Planet-</a:t>
            </a:r>
          </a:p>
        </p:txBody>
      </p:sp>
      <p:sp>
        <p:nvSpPr>
          <p:cNvPr id="4" name="Slide Number Placeholder 3"/>
          <p:cNvSpPr>
            <a:spLocks noGrp="1"/>
          </p:cNvSpPr>
          <p:nvPr>
            <p:ph type="sldNum" sz="quarter" idx="12"/>
          </p:nvPr>
        </p:nvSpPr>
        <p:spPr/>
        <p:txBody>
          <a:bodyPr/>
          <a:lstStyle/>
          <a:p>
            <a:fld id="{70657FC0-C782-452F-B05B-E468C7F98286}" type="slidenum">
              <a:rPr lang="en-US" smtClean="0"/>
              <a:pPr/>
              <a:t>48</a:t>
            </a:fld>
            <a:endParaRPr lang="en-US"/>
          </a:p>
        </p:txBody>
      </p:sp>
      <p:pic>
        <p:nvPicPr>
          <p:cNvPr id="22530" name="Picture 2" descr="http://ps4info.com/wp-content/uploads/2010/12/littlebigplanet_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429000"/>
            <a:ext cx="40957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http://www.fearlessandloathing.com/wp-content/uploads/2013/04/Ron-Paul-Smile-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576595"/>
            <a:ext cx="4191000" cy="285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75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636587"/>
          </a:xfrm>
        </p:spPr>
        <p:txBody>
          <a:bodyPr/>
          <a:lstStyle/>
          <a:p>
            <a:pPr eaLnBrk="1" hangingPunct="1"/>
            <a:r>
              <a:rPr lang="en-US" sz="3200" smtClean="0"/>
              <a:t>Hyperinflation</a:t>
            </a:r>
          </a:p>
        </p:txBody>
      </p:sp>
      <p:sp>
        <p:nvSpPr>
          <p:cNvPr id="4099" name="Rectangle 3"/>
          <p:cNvSpPr>
            <a:spLocks noGrp="1" noChangeArrowheads="1"/>
          </p:cNvSpPr>
          <p:nvPr>
            <p:ph type="body" idx="1"/>
          </p:nvPr>
        </p:nvSpPr>
        <p:spPr>
          <a:xfrm>
            <a:off x="457200" y="1014413"/>
            <a:ext cx="8229600" cy="5638800"/>
          </a:xfrm>
        </p:spPr>
        <p:txBody>
          <a:bodyPr/>
          <a:lstStyle/>
          <a:p>
            <a:pPr eaLnBrk="1" hangingPunct="1">
              <a:lnSpc>
                <a:spcPct val="80000"/>
              </a:lnSpc>
            </a:pPr>
            <a:r>
              <a:rPr lang="en-US" sz="2400" smtClean="0"/>
              <a:t>A period of abnormally high growth in the cost of living is a hyperinflation</a:t>
            </a:r>
          </a:p>
          <a:p>
            <a:pPr lvl="1" eaLnBrk="1" hangingPunct="1">
              <a:lnSpc>
                <a:spcPct val="80000"/>
              </a:lnSpc>
            </a:pPr>
            <a:r>
              <a:rPr lang="en-US" sz="2000" smtClean="0"/>
              <a:t>Behind every hyperinflation is an extremely high rate of growth in money.</a:t>
            </a:r>
          </a:p>
          <a:p>
            <a:pPr eaLnBrk="1" hangingPunct="1">
              <a:lnSpc>
                <a:spcPct val="80000"/>
              </a:lnSpc>
            </a:pPr>
            <a:endParaRPr lang="en-US" sz="2400" smtClean="0"/>
          </a:p>
          <a:p>
            <a:pPr eaLnBrk="1" hangingPunct="1">
              <a:lnSpc>
                <a:spcPct val="80000"/>
              </a:lnSpc>
            </a:pPr>
            <a:r>
              <a:rPr lang="en-US" sz="2400" smtClean="0"/>
              <a:t>The German Hyperinflation, 1921-1923</a:t>
            </a:r>
          </a:p>
          <a:p>
            <a:pPr lvl="1" eaLnBrk="1" hangingPunct="1">
              <a:lnSpc>
                <a:spcPct val="80000"/>
              </a:lnSpc>
            </a:pPr>
            <a:r>
              <a:rPr lang="en-US" sz="2000" smtClean="0"/>
              <a:t>Costs of rebuilding and reparations payments induced the Weimar government to print more money.</a:t>
            </a:r>
          </a:p>
          <a:p>
            <a:pPr lvl="1" eaLnBrk="1" hangingPunct="1">
              <a:lnSpc>
                <a:spcPct val="80000"/>
              </a:lnSpc>
            </a:pPr>
            <a:r>
              <a:rPr lang="en-US" sz="2000" smtClean="0"/>
              <a:t>As the pace of money supply growth increased, so too did inflation.</a:t>
            </a:r>
          </a:p>
          <a:p>
            <a:pPr lvl="1" eaLnBrk="1" hangingPunct="1">
              <a:lnSpc>
                <a:spcPct val="80000"/>
              </a:lnSpc>
            </a:pPr>
            <a:r>
              <a:rPr lang="en-US" sz="2000" smtClean="0"/>
              <a:t>At one point prices were rising by 41% per </a:t>
            </a:r>
            <a:r>
              <a:rPr lang="en-US" sz="2000" i="1" smtClean="0"/>
              <a:t>day</a:t>
            </a:r>
          </a:p>
          <a:p>
            <a:pPr lvl="1" eaLnBrk="1" hangingPunct="1">
              <a:lnSpc>
                <a:spcPct val="80000"/>
              </a:lnSpc>
            </a:pPr>
            <a:r>
              <a:rPr lang="en-US" sz="2000" smtClean="0"/>
              <a:t>In 1921, a newspaper sold for 0.3 marks.  By 1923, that same newspaper cost 70 </a:t>
            </a:r>
            <a:r>
              <a:rPr lang="en-US" sz="2000" i="1" smtClean="0"/>
              <a:t>million</a:t>
            </a:r>
            <a:r>
              <a:rPr lang="en-US" sz="2000" smtClean="0"/>
              <a:t> marks.</a:t>
            </a:r>
          </a:p>
          <a:p>
            <a:pPr lvl="1" eaLnBrk="1" hangingPunct="1">
              <a:lnSpc>
                <a:spcPct val="80000"/>
              </a:lnSpc>
            </a:pPr>
            <a:r>
              <a:rPr lang="en-US" sz="2000" smtClean="0"/>
              <a:t>Inflation became a self-fulfilling prophecy as people rushed to make purchases as soon as they received any money.</a:t>
            </a:r>
          </a:p>
          <a:p>
            <a:pPr lvl="1" eaLnBrk="1" hangingPunct="1">
              <a:lnSpc>
                <a:spcPct val="80000"/>
              </a:lnSpc>
            </a:pPr>
            <a:r>
              <a:rPr lang="en-US" sz="2000" smtClean="0"/>
              <a:t>Inflation only ended when confidence was restored in the value of the currency after the Rentenmark was issued </a:t>
            </a:r>
          </a:p>
          <a:p>
            <a:pPr lvl="2" eaLnBrk="1" hangingPunct="1">
              <a:lnSpc>
                <a:spcPct val="80000"/>
              </a:lnSpc>
            </a:pPr>
            <a:r>
              <a:rPr lang="en-US" sz="1800" smtClean="0"/>
              <a:t>Pretty much just dropped nine zeros off a billion mark note, but the psychological effect mattered.</a:t>
            </a:r>
          </a:p>
          <a:p>
            <a:pPr lvl="1" eaLnBrk="1" hangingPunct="1">
              <a:lnSpc>
                <a:spcPct val="80000"/>
              </a:lnSpc>
            </a:pPr>
            <a:endParaRPr lang="en-US" sz="2000" smtClean="0"/>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fontScale="90000"/>
          </a:bodyPr>
          <a:lstStyle/>
          <a:p>
            <a:r>
              <a:rPr lang="en-US" sz="3200" b="1" smtClean="0"/>
              <a:t>1. What Is Money? </a:t>
            </a:r>
            <a:r>
              <a:rPr lang="en-US" sz="3200" smtClean="0"/>
              <a:t/>
            </a:r>
            <a:br>
              <a:rPr lang="en-US" sz="3200" smtClean="0"/>
            </a:br>
            <a:r>
              <a:rPr lang="en-US" smtClean="0"/>
              <a:t/>
            </a:r>
            <a:br>
              <a:rPr lang="en-US" smtClean="0"/>
            </a:br>
            <a:endParaRPr lang="en-US" smtClean="0"/>
          </a:p>
        </p:txBody>
      </p:sp>
      <p:sp>
        <p:nvSpPr>
          <p:cNvPr id="6149" name="Rectangle 3"/>
          <p:cNvSpPr>
            <a:spLocks noGrp="1" noChangeArrowheads="1"/>
          </p:cNvSpPr>
          <p:nvPr>
            <p:ph type="body" idx="1"/>
          </p:nvPr>
        </p:nvSpPr>
        <p:spPr bwMode="auto">
          <a:xfrm>
            <a:off x="914400" y="6096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lnSpc>
                <a:spcPct val="90000"/>
              </a:lnSpc>
            </a:pPr>
            <a:r>
              <a:rPr lang="en-US" sz="2800" b="1" smtClean="0"/>
              <a:t>1a. Commodity money has taken a variety of forms. Since commodity money is a commodity, it is susceptible to changes in supply, and so its relative price is altered, leading to inflation or deflation.</a:t>
            </a:r>
            <a:br>
              <a:rPr lang="en-US" sz="2800" b="1" smtClean="0"/>
            </a:br>
            <a:endParaRPr lang="en-US" sz="2800" b="1" smtClean="0"/>
          </a:p>
          <a:p>
            <a:pPr>
              <a:lnSpc>
                <a:spcPct val="90000"/>
              </a:lnSpc>
            </a:pPr>
            <a:r>
              <a:rPr lang="en-US" sz="2800" b="1" smtClean="0"/>
              <a:t>1b. Money has three functions.</a:t>
            </a:r>
          </a:p>
          <a:p>
            <a:pPr>
              <a:lnSpc>
                <a:spcPct val="90000"/>
              </a:lnSpc>
            </a:pPr>
            <a:r>
              <a:rPr lang="en-US" sz="2800" b="1" smtClean="0"/>
              <a:t>It is a medium of exchange, a quid pro quo process that replaced barter.</a:t>
            </a:r>
          </a:p>
          <a:p>
            <a:pPr>
              <a:lnSpc>
                <a:spcPct val="90000"/>
              </a:lnSpc>
            </a:pPr>
            <a:r>
              <a:rPr lang="en-US" sz="2800" b="1" smtClean="0"/>
              <a:t>It is a convenient store of value from one period to the next.</a:t>
            </a:r>
          </a:p>
          <a:p>
            <a:pPr>
              <a:lnSpc>
                <a:spcPct val="90000"/>
              </a:lnSpc>
            </a:pPr>
            <a:r>
              <a:rPr lang="en-US" sz="2800" b="1" smtClean="0"/>
              <a:t> It is a unit of account in order to represent the relative values of goods.</a:t>
            </a:r>
            <a:br>
              <a:rPr lang="en-US" sz="2800" b="1" smtClean="0"/>
            </a:br>
            <a:r>
              <a:rPr lang="en-US" sz="2800" b="1" smtClean="0"/>
              <a:t/>
            </a:r>
            <a:br>
              <a:rPr lang="en-US" sz="2800" b="1" smtClean="0"/>
            </a:br>
            <a:endParaRPr lang="en-US" sz="2800" b="1" smtClean="0"/>
          </a:p>
        </p:txBody>
      </p:sp>
      <p:sp>
        <p:nvSpPr>
          <p:cNvPr id="2" name="Slide Number Placeholder 1"/>
          <p:cNvSpPr>
            <a:spLocks noGrp="1"/>
          </p:cNvSpPr>
          <p:nvPr>
            <p:ph type="sldNum" sz="quarter" idx="12"/>
          </p:nvPr>
        </p:nvSpPr>
        <p:spPr/>
        <p:txBody>
          <a:bodyPr/>
          <a:lstStyle/>
          <a:p>
            <a:fld id="{70657FC0-C782-452F-B05B-E468C7F98286}" type="slidenum">
              <a:rPr lang="en-US" smtClean="0"/>
              <a:pPr/>
              <a:t>5</a:t>
            </a:fld>
            <a:endParaRPr lang="en-US"/>
          </a:p>
        </p:txBody>
      </p:sp>
    </p:spTree>
    <p:extLst>
      <p:ext uri="{BB962C8B-B14F-4D97-AF65-F5344CB8AC3E}">
        <p14:creationId xmlns:p14="http://schemas.microsoft.com/office/powerpoint/2010/main" val="12019919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1275"/>
            <a:ext cx="8229600" cy="765175"/>
          </a:xfrm>
        </p:spPr>
        <p:txBody>
          <a:bodyPr/>
          <a:lstStyle/>
          <a:p>
            <a:pPr eaLnBrk="1" hangingPunct="1"/>
            <a:r>
              <a:rPr lang="en-US" sz="3200" smtClean="0">
                <a:solidFill>
                  <a:schemeClr val="tx1"/>
                </a:solidFill>
              </a:rPr>
              <a:t>Hyperinflation</a:t>
            </a:r>
          </a:p>
        </p:txBody>
      </p:sp>
      <p:sp>
        <p:nvSpPr>
          <p:cNvPr id="5123" name="Rectangle 3"/>
          <p:cNvSpPr>
            <a:spLocks noGrp="1" noChangeArrowheads="1"/>
          </p:cNvSpPr>
          <p:nvPr>
            <p:ph type="body" idx="1"/>
          </p:nvPr>
        </p:nvSpPr>
        <p:spPr>
          <a:xfrm>
            <a:off x="369888" y="5257800"/>
            <a:ext cx="8229600" cy="1319213"/>
          </a:xfrm>
        </p:spPr>
        <p:txBody>
          <a:bodyPr/>
          <a:lstStyle/>
          <a:p>
            <a:pPr eaLnBrk="1" hangingPunct="1">
              <a:lnSpc>
                <a:spcPct val="90000"/>
              </a:lnSpc>
            </a:pPr>
            <a:r>
              <a:rPr lang="en-US" sz="2400" smtClean="0"/>
              <a:t>In Germany in 1923, prices were rising by 40% </a:t>
            </a:r>
            <a:r>
              <a:rPr lang="en-US" sz="2400" i="1" smtClean="0"/>
              <a:t>per day</a:t>
            </a:r>
          </a:p>
          <a:p>
            <a:pPr lvl="1" eaLnBrk="1" hangingPunct="1">
              <a:lnSpc>
                <a:spcPct val="90000"/>
              </a:lnSpc>
            </a:pPr>
            <a:r>
              <a:rPr lang="en-US" sz="2000" smtClean="0"/>
              <a:t>$100 </a:t>
            </a:r>
            <a:r>
              <a:rPr lang="en-US" sz="2000" smtClean="0">
                <a:sym typeface="Wingdings" pitchFamily="2" charset="2"/>
              </a:rPr>
              <a:t> $140 (1 day).  $100  $753 (1 week).  $100  $1.7 million (1 month)</a:t>
            </a:r>
            <a:endParaRPr lang="en-US" sz="2000" smtClean="0"/>
          </a:p>
          <a:p>
            <a:pPr eaLnBrk="1" hangingPunct="1">
              <a:lnSpc>
                <a:spcPct val="90000"/>
              </a:lnSpc>
              <a:buFontTx/>
              <a:buNone/>
            </a:pPr>
            <a:endParaRPr lang="en-US" sz="2400" smtClean="0"/>
          </a:p>
        </p:txBody>
      </p:sp>
      <p:pic>
        <p:nvPicPr>
          <p:cNvPr id="5124" name="Picture 4"/>
          <p:cNvPicPr>
            <a:picLocks noChangeAspect="1" noChangeArrowheads="1"/>
          </p:cNvPicPr>
          <p:nvPr/>
        </p:nvPicPr>
        <p:blipFill>
          <a:blip r:embed="rId2" cstate="print"/>
          <a:srcRect/>
          <a:stretch>
            <a:fillRect/>
          </a:stretch>
        </p:blipFill>
        <p:spPr bwMode="auto">
          <a:xfrm>
            <a:off x="1468438" y="885825"/>
            <a:ext cx="5649912" cy="3667125"/>
          </a:xfrm>
          <a:prstGeom prst="rect">
            <a:avLst/>
          </a:prstGeom>
          <a:noFill/>
          <a:ln w="9525">
            <a:noFill/>
            <a:miter lim="800000"/>
            <a:headEnd/>
            <a:tailEnd/>
          </a:ln>
        </p:spPr>
      </p:pic>
      <p:sp>
        <p:nvSpPr>
          <p:cNvPr id="5125" name="Line 5"/>
          <p:cNvSpPr>
            <a:spLocks noChangeShapeType="1"/>
          </p:cNvSpPr>
          <p:nvPr/>
        </p:nvSpPr>
        <p:spPr bwMode="auto">
          <a:xfrm>
            <a:off x="936625" y="2344738"/>
            <a:ext cx="1430338" cy="1076325"/>
          </a:xfrm>
          <a:prstGeom prst="line">
            <a:avLst/>
          </a:prstGeom>
          <a:noFill/>
          <a:ln w="9525">
            <a:solidFill>
              <a:schemeClr val="tx1"/>
            </a:solidFill>
            <a:round/>
            <a:headEnd/>
            <a:tailEnd type="triangle" w="med" len="med"/>
          </a:ln>
        </p:spPr>
        <p:txBody>
          <a:bodyPr/>
          <a:lstStyle/>
          <a:p>
            <a:endParaRPr lang="en-US"/>
          </a:p>
        </p:txBody>
      </p:sp>
      <p:sp>
        <p:nvSpPr>
          <p:cNvPr id="5126" name="Line 6"/>
          <p:cNvSpPr>
            <a:spLocks noChangeShapeType="1"/>
          </p:cNvSpPr>
          <p:nvPr/>
        </p:nvSpPr>
        <p:spPr bwMode="auto">
          <a:xfrm flipH="1">
            <a:off x="3819525" y="1914525"/>
            <a:ext cx="4495800" cy="1054100"/>
          </a:xfrm>
          <a:prstGeom prst="line">
            <a:avLst/>
          </a:prstGeom>
          <a:noFill/>
          <a:ln w="9525">
            <a:solidFill>
              <a:schemeClr val="tx1"/>
            </a:solidFill>
            <a:round/>
            <a:headEnd/>
            <a:tailEnd type="triangle" w="med" len="med"/>
          </a:ln>
        </p:spPr>
        <p:txBody>
          <a:bodyPr/>
          <a:lstStyle/>
          <a:p>
            <a:endParaRPr lang="en-US"/>
          </a:p>
        </p:txBody>
      </p:sp>
      <p:sp>
        <p:nvSpPr>
          <p:cNvPr id="5127" name="Text Box 7"/>
          <p:cNvSpPr txBox="1">
            <a:spLocks noChangeArrowheads="1"/>
          </p:cNvSpPr>
          <p:nvPr/>
        </p:nvSpPr>
        <p:spPr bwMode="auto">
          <a:xfrm>
            <a:off x="0" y="1720850"/>
            <a:ext cx="1355725" cy="641350"/>
          </a:xfrm>
          <a:prstGeom prst="rect">
            <a:avLst/>
          </a:prstGeom>
          <a:noFill/>
          <a:ln w="9525">
            <a:noFill/>
            <a:miter lim="800000"/>
            <a:headEnd/>
            <a:tailEnd/>
          </a:ln>
        </p:spPr>
        <p:txBody>
          <a:bodyPr>
            <a:spAutoFit/>
          </a:bodyPr>
          <a:lstStyle/>
          <a:p>
            <a:pPr algn="ctr">
              <a:spcBef>
                <a:spcPct val="50000"/>
              </a:spcBef>
            </a:pPr>
            <a:r>
              <a:rPr lang="en-US"/>
              <a:t>1000 Mark Note</a:t>
            </a:r>
          </a:p>
        </p:txBody>
      </p:sp>
      <p:sp>
        <p:nvSpPr>
          <p:cNvPr id="5128" name="Text Box 8"/>
          <p:cNvSpPr txBox="1">
            <a:spLocks noChangeArrowheads="1"/>
          </p:cNvSpPr>
          <p:nvPr/>
        </p:nvSpPr>
        <p:spPr bwMode="auto">
          <a:xfrm>
            <a:off x="7529513" y="1366838"/>
            <a:ext cx="1614487" cy="915987"/>
          </a:xfrm>
          <a:prstGeom prst="rect">
            <a:avLst/>
          </a:prstGeom>
          <a:noFill/>
          <a:ln w="9525">
            <a:noFill/>
            <a:miter lim="800000"/>
            <a:headEnd/>
            <a:tailEnd/>
          </a:ln>
        </p:spPr>
        <p:txBody>
          <a:bodyPr>
            <a:spAutoFit/>
          </a:bodyPr>
          <a:lstStyle/>
          <a:p>
            <a:pPr algn="ctr">
              <a:spcBef>
                <a:spcPct val="50000"/>
              </a:spcBef>
            </a:pPr>
            <a:r>
              <a:rPr lang="en-US"/>
              <a:t>Overstamped as a million Mark note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p:bldP spid="51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smtClean="0">
                <a:solidFill>
                  <a:schemeClr val="tx1"/>
                </a:solidFill>
              </a:rPr>
              <a:t>More from the German Hyperinflation</a:t>
            </a:r>
          </a:p>
        </p:txBody>
      </p:sp>
      <p:grpSp>
        <p:nvGrpSpPr>
          <p:cNvPr id="2" name="Group 3"/>
          <p:cNvGrpSpPr>
            <a:grpSpLocks/>
          </p:cNvGrpSpPr>
          <p:nvPr/>
        </p:nvGrpSpPr>
        <p:grpSpPr bwMode="auto">
          <a:xfrm>
            <a:off x="687388" y="4152900"/>
            <a:ext cx="3810000" cy="2333625"/>
            <a:chOff x="433" y="2616"/>
            <a:chExt cx="2400" cy="1470"/>
          </a:xfrm>
        </p:grpSpPr>
        <p:pic>
          <p:nvPicPr>
            <p:cNvPr id="6157" name="Picture 4"/>
            <p:cNvPicPr>
              <a:picLocks noChangeAspect="1" noChangeArrowheads="1"/>
            </p:cNvPicPr>
            <p:nvPr/>
          </p:nvPicPr>
          <p:blipFill>
            <a:blip r:embed="rId2" cstate="print"/>
            <a:srcRect/>
            <a:stretch>
              <a:fillRect/>
            </a:stretch>
          </p:blipFill>
          <p:spPr bwMode="auto">
            <a:xfrm>
              <a:off x="433" y="2808"/>
              <a:ext cx="2400" cy="1278"/>
            </a:xfrm>
            <a:prstGeom prst="rect">
              <a:avLst/>
            </a:prstGeom>
            <a:noFill/>
            <a:ln w="9525">
              <a:noFill/>
              <a:miter lim="800000"/>
              <a:headEnd/>
              <a:tailEnd/>
            </a:ln>
          </p:spPr>
        </p:pic>
        <p:sp>
          <p:nvSpPr>
            <p:cNvPr id="6158" name="Text Box 5"/>
            <p:cNvSpPr txBox="1">
              <a:spLocks noChangeArrowheads="1"/>
            </p:cNvSpPr>
            <p:nvPr/>
          </p:nvSpPr>
          <p:spPr bwMode="auto">
            <a:xfrm>
              <a:off x="915" y="2616"/>
              <a:ext cx="1463" cy="231"/>
            </a:xfrm>
            <a:prstGeom prst="rect">
              <a:avLst/>
            </a:prstGeom>
            <a:noFill/>
            <a:ln w="9525">
              <a:noFill/>
              <a:miter lim="800000"/>
              <a:headEnd/>
              <a:tailEnd/>
            </a:ln>
          </p:spPr>
          <p:txBody>
            <a:bodyPr>
              <a:spAutoFit/>
            </a:bodyPr>
            <a:lstStyle/>
            <a:p>
              <a:pPr>
                <a:spcBef>
                  <a:spcPct val="50000"/>
                </a:spcBef>
              </a:pPr>
              <a:r>
                <a:rPr lang="en-US"/>
                <a:t>5,000 Marks, 1922</a:t>
              </a:r>
            </a:p>
          </p:txBody>
        </p:sp>
      </p:grpSp>
      <p:grpSp>
        <p:nvGrpSpPr>
          <p:cNvPr id="3" name="Group 6"/>
          <p:cNvGrpSpPr>
            <a:grpSpLocks/>
          </p:cNvGrpSpPr>
          <p:nvPr/>
        </p:nvGrpSpPr>
        <p:grpSpPr bwMode="auto">
          <a:xfrm>
            <a:off x="774700" y="1239838"/>
            <a:ext cx="3333750" cy="2592387"/>
            <a:chOff x="488" y="781"/>
            <a:chExt cx="2100" cy="1633"/>
          </a:xfrm>
        </p:grpSpPr>
        <p:pic>
          <p:nvPicPr>
            <p:cNvPr id="6155" name="Picture 7"/>
            <p:cNvPicPr>
              <a:picLocks noChangeAspect="1" noChangeArrowheads="1"/>
            </p:cNvPicPr>
            <p:nvPr/>
          </p:nvPicPr>
          <p:blipFill>
            <a:blip r:embed="rId3" cstate="print"/>
            <a:srcRect/>
            <a:stretch>
              <a:fillRect/>
            </a:stretch>
          </p:blipFill>
          <p:spPr bwMode="auto">
            <a:xfrm>
              <a:off x="488" y="1010"/>
              <a:ext cx="2100" cy="1404"/>
            </a:xfrm>
            <a:prstGeom prst="rect">
              <a:avLst/>
            </a:prstGeom>
            <a:noFill/>
            <a:ln w="9525">
              <a:noFill/>
              <a:miter lim="800000"/>
              <a:headEnd/>
              <a:tailEnd/>
            </a:ln>
          </p:spPr>
        </p:pic>
        <p:sp>
          <p:nvSpPr>
            <p:cNvPr id="6156" name="Text Box 8"/>
            <p:cNvSpPr txBox="1">
              <a:spLocks noChangeArrowheads="1"/>
            </p:cNvSpPr>
            <p:nvPr/>
          </p:nvSpPr>
          <p:spPr bwMode="auto">
            <a:xfrm>
              <a:off x="767" y="781"/>
              <a:ext cx="1463" cy="231"/>
            </a:xfrm>
            <a:prstGeom prst="rect">
              <a:avLst/>
            </a:prstGeom>
            <a:noFill/>
            <a:ln w="9525">
              <a:noFill/>
              <a:miter lim="800000"/>
              <a:headEnd/>
              <a:tailEnd/>
            </a:ln>
          </p:spPr>
          <p:txBody>
            <a:bodyPr>
              <a:spAutoFit/>
            </a:bodyPr>
            <a:lstStyle/>
            <a:p>
              <a:pPr>
                <a:spcBef>
                  <a:spcPct val="50000"/>
                </a:spcBef>
              </a:pPr>
              <a:r>
                <a:rPr lang="en-US"/>
                <a:t>50 Marks, 1919</a:t>
              </a:r>
            </a:p>
          </p:txBody>
        </p:sp>
      </p:grpSp>
      <p:grpSp>
        <p:nvGrpSpPr>
          <p:cNvPr id="4" name="Group 9"/>
          <p:cNvGrpSpPr>
            <a:grpSpLocks/>
          </p:cNvGrpSpPr>
          <p:nvPr/>
        </p:nvGrpSpPr>
        <p:grpSpPr bwMode="auto">
          <a:xfrm>
            <a:off x="5411788" y="1422400"/>
            <a:ext cx="3344862" cy="2147888"/>
            <a:chOff x="3409" y="896"/>
            <a:chExt cx="2107" cy="1353"/>
          </a:xfrm>
        </p:grpSpPr>
        <p:pic>
          <p:nvPicPr>
            <p:cNvPr id="6153" name="Picture 10"/>
            <p:cNvPicPr>
              <a:picLocks noChangeAspect="1" noChangeArrowheads="1"/>
            </p:cNvPicPr>
            <p:nvPr/>
          </p:nvPicPr>
          <p:blipFill>
            <a:blip r:embed="rId4" cstate="print"/>
            <a:srcRect/>
            <a:stretch>
              <a:fillRect/>
            </a:stretch>
          </p:blipFill>
          <p:spPr bwMode="auto">
            <a:xfrm>
              <a:off x="3409" y="1151"/>
              <a:ext cx="2100" cy="1098"/>
            </a:xfrm>
            <a:prstGeom prst="rect">
              <a:avLst/>
            </a:prstGeom>
            <a:noFill/>
            <a:ln w="9525">
              <a:noFill/>
              <a:miter lim="800000"/>
              <a:headEnd/>
              <a:tailEnd/>
            </a:ln>
          </p:spPr>
        </p:pic>
        <p:sp>
          <p:nvSpPr>
            <p:cNvPr id="6154" name="Text Box 11"/>
            <p:cNvSpPr txBox="1">
              <a:spLocks noChangeArrowheads="1"/>
            </p:cNvSpPr>
            <p:nvPr/>
          </p:nvSpPr>
          <p:spPr bwMode="auto">
            <a:xfrm>
              <a:off x="3660" y="896"/>
              <a:ext cx="1856" cy="231"/>
            </a:xfrm>
            <a:prstGeom prst="rect">
              <a:avLst/>
            </a:prstGeom>
            <a:noFill/>
            <a:ln w="9525">
              <a:noFill/>
              <a:miter lim="800000"/>
              <a:headEnd/>
              <a:tailEnd/>
            </a:ln>
          </p:spPr>
          <p:txBody>
            <a:bodyPr>
              <a:spAutoFit/>
            </a:bodyPr>
            <a:lstStyle/>
            <a:p>
              <a:pPr>
                <a:spcBef>
                  <a:spcPct val="50000"/>
                </a:spcBef>
              </a:pPr>
              <a:r>
                <a:rPr lang="en-US"/>
                <a:t>100 </a:t>
              </a:r>
              <a:r>
                <a:rPr lang="en-US" i="1"/>
                <a:t>Billion</a:t>
              </a:r>
              <a:r>
                <a:rPr lang="en-US"/>
                <a:t> Marks, 1924</a:t>
              </a:r>
            </a:p>
          </p:txBody>
        </p:sp>
      </p:grpSp>
      <p:grpSp>
        <p:nvGrpSpPr>
          <p:cNvPr id="5" name="Group 12"/>
          <p:cNvGrpSpPr>
            <a:grpSpLocks/>
          </p:cNvGrpSpPr>
          <p:nvPr/>
        </p:nvGrpSpPr>
        <p:grpSpPr bwMode="auto">
          <a:xfrm>
            <a:off x="5368925" y="4273550"/>
            <a:ext cx="3333750" cy="2168525"/>
            <a:chOff x="3382" y="2692"/>
            <a:chExt cx="2100" cy="1366"/>
          </a:xfrm>
        </p:grpSpPr>
        <p:pic>
          <p:nvPicPr>
            <p:cNvPr id="6151" name="Picture 13"/>
            <p:cNvPicPr>
              <a:picLocks noChangeAspect="1" noChangeArrowheads="1"/>
            </p:cNvPicPr>
            <p:nvPr/>
          </p:nvPicPr>
          <p:blipFill>
            <a:blip r:embed="rId5" cstate="print"/>
            <a:srcRect/>
            <a:stretch>
              <a:fillRect/>
            </a:stretch>
          </p:blipFill>
          <p:spPr bwMode="auto">
            <a:xfrm>
              <a:off x="3382" y="2918"/>
              <a:ext cx="2100" cy="1140"/>
            </a:xfrm>
            <a:prstGeom prst="rect">
              <a:avLst/>
            </a:prstGeom>
            <a:noFill/>
            <a:ln w="9525">
              <a:noFill/>
              <a:miter lim="800000"/>
              <a:headEnd/>
              <a:tailEnd/>
            </a:ln>
          </p:spPr>
        </p:pic>
        <p:sp>
          <p:nvSpPr>
            <p:cNvPr id="6152" name="Text Box 14"/>
            <p:cNvSpPr txBox="1">
              <a:spLocks noChangeArrowheads="1"/>
            </p:cNvSpPr>
            <p:nvPr/>
          </p:nvSpPr>
          <p:spPr bwMode="auto">
            <a:xfrm>
              <a:off x="3763" y="2692"/>
              <a:ext cx="1463" cy="231"/>
            </a:xfrm>
            <a:prstGeom prst="rect">
              <a:avLst/>
            </a:prstGeom>
            <a:noFill/>
            <a:ln w="9525">
              <a:noFill/>
              <a:miter lim="800000"/>
              <a:headEnd/>
              <a:tailEnd/>
            </a:ln>
          </p:spPr>
          <p:txBody>
            <a:bodyPr>
              <a:spAutoFit/>
            </a:bodyPr>
            <a:lstStyle/>
            <a:p>
              <a:pPr>
                <a:spcBef>
                  <a:spcPct val="50000"/>
                </a:spcBef>
              </a:pPr>
              <a:r>
                <a:rPr lang="en-US"/>
                <a:t>1 Rentenmark, 1924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0"/>
            <a:ext cx="8229600" cy="1143000"/>
          </a:xfrm>
        </p:spPr>
        <p:txBody>
          <a:bodyPr/>
          <a:lstStyle/>
          <a:p>
            <a:pPr eaLnBrk="1" hangingPunct="1"/>
            <a:r>
              <a:rPr lang="en-US" sz="3600" smtClean="0"/>
              <a:t>Money and Hyperinflation</a:t>
            </a:r>
          </a:p>
        </p:txBody>
      </p:sp>
      <p:pic>
        <p:nvPicPr>
          <p:cNvPr id="7171" name="Picture 5" descr="Mishkin_c24F01"/>
          <p:cNvPicPr preferRelativeResize="0">
            <a:picLocks noChangeAspect="1" noChangeArrowheads="1"/>
          </p:cNvPicPr>
          <p:nvPr>
            <p:custDataLst>
              <p:tags r:id="rId1"/>
            </p:custDataLst>
          </p:nvPr>
        </p:nvPicPr>
        <p:blipFill>
          <a:blip r:embed="rId3" cstate="print"/>
          <a:srcRect/>
          <a:stretch>
            <a:fillRect/>
          </a:stretch>
        </p:blipFill>
        <p:spPr bwMode="auto">
          <a:xfrm>
            <a:off x="515938" y="1008063"/>
            <a:ext cx="7905750"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6587"/>
          </a:xfrm>
        </p:spPr>
        <p:txBody>
          <a:bodyPr/>
          <a:lstStyle/>
          <a:p>
            <a:pPr eaLnBrk="1" hangingPunct="1"/>
            <a:r>
              <a:rPr lang="en-US" sz="3200" smtClean="0"/>
              <a:t>Hyperinflations</a:t>
            </a:r>
          </a:p>
        </p:txBody>
      </p:sp>
      <p:sp>
        <p:nvSpPr>
          <p:cNvPr id="8195" name="Rectangle 3"/>
          <p:cNvSpPr>
            <a:spLocks noGrp="1" noChangeArrowheads="1"/>
          </p:cNvSpPr>
          <p:nvPr>
            <p:ph type="body" idx="1"/>
          </p:nvPr>
        </p:nvSpPr>
        <p:spPr>
          <a:xfrm>
            <a:off x="457200" y="1014413"/>
            <a:ext cx="8229600" cy="5638800"/>
          </a:xfrm>
        </p:spPr>
        <p:txBody>
          <a:bodyPr/>
          <a:lstStyle/>
          <a:p>
            <a:pPr eaLnBrk="1" hangingPunct="1">
              <a:lnSpc>
                <a:spcPct val="90000"/>
              </a:lnSpc>
            </a:pPr>
            <a:r>
              <a:rPr lang="en-US" sz="2400" smtClean="0">
                <a:cs typeface="Times New Roman" charset="0"/>
              </a:rPr>
              <a:t>Between August 1945 and July 1946, prices in Hungary rose by 19,000% per </a:t>
            </a:r>
            <a:r>
              <a:rPr lang="en-US" sz="2400" i="1" smtClean="0">
                <a:cs typeface="Times New Roman" charset="0"/>
              </a:rPr>
              <a:t>month</a:t>
            </a:r>
            <a:r>
              <a:rPr lang="en-US" sz="2400" smtClean="0">
                <a:cs typeface="Times New Roman" charset="0"/>
              </a:rPr>
              <a:t>.  This translates into a 39% increase in prices every day</a:t>
            </a:r>
            <a:r>
              <a:rPr lang="en-US" sz="2400" smtClean="0"/>
              <a:t> </a:t>
            </a:r>
          </a:p>
          <a:p>
            <a:pPr eaLnBrk="1" hangingPunct="1">
              <a:lnSpc>
                <a:spcPct val="90000"/>
              </a:lnSpc>
            </a:pPr>
            <a:endParaRPr lang="en-US" sz="2400" smtClean="0">
              <a:cs typeface="Times New Roman" charset="0"/>
            </a:endParaRPr>
          </a:p>
          <a:p>
            <a:pPr eaLnBrk="1" hangingPunct="1">
              <a:lnSpc>
                <a:spcPct val="90000"/>
              </a:lnSpc>
            </a:pPr>
            <a:r>
              <a:rPr lang="en-US" sz="2400" smtClean="0">
                <a:cs typeface="Times New Roman" charset="0"/>
              </a:rPr>
              <a:t>Bolivia in 1985 saw prices rise by 12,000%</a:t>
            </a:r>
            <a:r>
              <a:rPr lang="en-US" sz="2400" smtClean="0"/>
              <a:t> </a:t>
            </a:r>
          </a:p>
          <a:p>
            <a:pPr lvl="1" eaLnBrk="1" hangingPunct="1">
              <a:lnSpc>
                <a:spcPct val="90000"/>
              </a:lnSpc>
            </a:pPr>
            <a:r>
              <a:rPr lang="en-US" sz="2000" smtClean="0">
                <a:cs typeface="Times New Roman" charset="0"/>
              </a:rPr>
              <a:t>One story tells of a man who did just this.  On his payday, he received 50 million pesos, and a dollar cost 500,000 pesos (the exchange rate).  He was able to exchange his pay for $50.  A few days later, a dollar cost 900,000 pesos, and he would only have been able to get $27 for his efforts.  The value of his wage had essentially been cut in half over the course of two days.</a:t>
            </a:r>
            <a:r>
              <a:rPr lang="en-US" sz="2000" smtClean="0"/>
              <a:t> </a:t>
            </a:r>
          </a:p>
          <a:p>
            <a:pPr eaLnBrk="1" hangingPunct="1">
              <a:lnSpc>
                <a:spcPct val="90000"/>
              </a:lnSpc>
            </a:pPr>
            <a:endParaRPr lang="en-US" sz="2400" smtClean="0">
              <a:cs typeface="Times New Roman" charset="0"/>
            </a:endParaRPr>
          </a:p>
          <a:p>
            <a:pPr eaLnBrk="1" hangingPunct="1">
              <a:lnSpc>
                <a:spcPct val="90000"/>
              </a:lnSpc>
            </a:pPr>
            <a:r>
              <a:rPr lang="en-US" sz="2400" smtClean="0">
                <a:cs typeface="Times New Roman" charset="0"/>
              </a:rPr>
              <a:t>A less severe, but still high level of inflation occurred between 1970 and 1987 in Argentina, Bolivia, Brazil, Chile, Peru, and Uruguay, who collectively experienced an average annual inflation rate of 120% </a:t>
            </a:r>
          </a:p>
          <a:p>
            <a:pPr eaLnBrk="1" hangingPunct="1">
              <a:lnSpc>
                <a:spcPct val="90000"/>
              </a:lnSpc>
            </a:pPr>
            <a:endParaRPr lang="en-US" sz="2400" smtClean="0"/>
          </a:p>
          <a:p>
            <a:pPr lvl="1" eaLnBrk="1" hangingPunct="1">
              <a:lnSpc>
                <a:spcPct val="90000"/>
              </a:lnSpc>
            </a:pPr>
            <a:endParaRPr lang="en-US" sz="2000" smtClean="0"/>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A3E2B8-5891-4E07-A2EB-8DCB2318C0BB}" type="slidenum">
              <a:rPr lang="en-US">
                <a:solidFill>
                  <a:srgbClr val="777777"/>
                </a:solidFill>
              </a:rPr>
              <a:pPr eaLnBrk="1" hangingPunct="1"/>
              <a:t>54</a:t>
            </a:fld>
            <a:endParaRPr lang="en-US">
              <a:solidFill>
                <a:srgbClr val="777777"/>
              </a:solidFill>
            </a:endParaRPr>
          </a:p>
        </p:txBody>
      </p:sp>
      <p:sp>
        <p:nvSpPr>
          <p:cNvPr id="41988"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The Inflation Tax</a:t>
            </a:r>
          </a:p>
        </p:txBody>
      </p:sp>
      <p:sp>
        <p:nvSpPr>
          <p:cNvPr id="41989" name="Rectangle 3"/>
          <p:cNvSpPr>
            <a:spLocks noGrp="1" noChangeArrowheads="1"/>
          </p:cNvSpPr>
          <p:nvPr>
            <p:ph type="body" idx="4294967295"/>
          </p:nvPr>
        </p:nvSpPr>
        <p:spPr>
          <a:xfrm>
            <a:off x="0" y="1001713"/>
            <a:ext cx="8229600" cy="5362575"/>
          </a:xfrm>
        </p:spPr>
        <p:txBody>
          <a:bodyPr/>
          <a:lstStyle/>
          <a:p>
            <a:pPr eaLnBrk="1" hangingPunct="1"/>
            <a:r>
              <a:rPr lang="en-US" smtClean="0"/>
              <a:t>When tax revenue is inadequate and ability to borrow is limited, government may print money to pay for its spending.  </a:t>
            </a:r>
          </a:p>
          <a:p>
            <a:pPr eaLnBrk="1" hangingPunct="1"/>
            <a:r>
              <a:rPr lang="en-US" smtClean="0"/>
              <a:t>Almost all hyperinflations start this way.  </a:t>
            </a:r>
          </a:p>
          <a:p>
            <a:pPr eaLnBrk="1" hangingPunct="1"/>
            <a:r>
              <a:rPr lang="en-US" smtClean="0"/>
              <a:t>The revenue from printing money is the </a:t>
            </a:r>
            <a:br>
              <a:rPr lang="en-US" smtClean="0"/>
            </a:br>
            <a:r>
              <a:rPr lang="en-US" b="1" smtClean="0">
                <a:solidFill>
                  <a:srgbClr val="CC0000"/>
                </a:solidFill>
              </a:rPr>
              <a:t>inflation tax</a:t>
            </a:r>
            <a:r>
              <a:rPr lang="en-US" smtClean="0"/>
              <a:t>:  printing money causes inflation, which is like a tax on everyone who holds money.  </a:t>
            </a:r>
          </a:p>
          <a:p>
            <a:pPr eaLnBrk="1" hangingPunct="1"/>
            <a:r>
              <a:rPr lang="en-US" smtClean="0"/>
              <a:t>In the U.S., the inflation tax today accounts for less than 3% of total revenue.  </a:t>
            </a:r>
          </a:p>
        </p:txBody>
      </p:sp>
      <p:sp>
        <p:nvSpPr>
          <p:cNvPr id="4199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231732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wipe(left)">
                                      <p:cBhvr>
                                        <p:cTn id="7" dur="500"/>
                                        <p:tgtEl>
                                          <p:spTgt spid="419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9">
                                            <p:txEl>
                                              <p:pRg st="1" end="1"/>
                                            </p:txEl>
                                          </p:spTgt>
                                        </p:tgtEl>
                                        <p:attrNameLst>
                                          <p:attrName>style.visibility</p:attrName>
                                        </p:attrNameLst>
                                      </p:cBhvr>
                                      <p:to>
                                        <p:strVal val="visible"/>
                                      </p:to>
                                    </p:set>
                                    <p:animEffect transition="in" filter="wipe(left)">
                                      <p:cBhvr>
                                        <p:cTn id="12" dur="500"/>
                                        <p:tgtEl>
                                          <p:spTgt spid="419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9">
                                            <p:txEl>
                                              <p:pRg st="2" end="2"/>
                                            </p:txEl>
                                          </p:spTgt>
                                        </p:tgtEl>
                                        <p:attrNameLst>
                                          <p:attrName>style.visibility</p:attrName>
                                        </p:attrNameLst>
                                      </p:cBhvr>
                                      <p:to>
                                        <p:strVal val="visible"/>
                                      </p:to>
                                    </p:set>
                                    <p:animEffect transition="in" filter="wipe(left)">
                                      <p:cBhvr>
                                        <p:cTn id="17" dur="500"/>
                                        <p:tgtEl>
                                          <p:spTgt spid="419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89">
                                            <p:txEl>
                                              <p:pRg st="3" end="3"/>
                                            </p:txEl>
                                          </p:spTgt>
                                        </p:tgtEl>
                                        <p:attrNameLst>
                                          <p:attrName>style.visibility</p:attrName>
                                        </p:attrNameLst>
                                      </p:cBhvr>
                                      <p:to>
                                        <p:strVal val="visible"/>
                                      </p:to>
                                    </p:set>
                                    <p:animEffect transition="in" filter="wipe(left)">
                                      <p:cBhvr>
                                        <p:cTn id="22" dur="500"/>
                                        <p:tgtEl>
                                          <p:spTgt spid="419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bldLvl="4"/>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ECAA3A2-1803-4DC5-A6ED-336B20119F5F}" type="slidenum">
              <a:rPr lang="en-US">
                <a:solidFill>
                  <a:srgbClr val="777777"/>
                </a:solidFill>
              </a:rPr>
              <a:pPr eaLnBrk="1" hangingPunct="1"/>
              <a:t>55</a:t>
            </a:fld>
            <a:endParaRPr lang="en-US">
              <a:solidFill>
                <a:srgbClr val="777777"/>
              </a:solidFill>
            </a:endParaRPr>
          </a:p>
        </p:txBody>
      </p:sp>
      <p:sp>
        <p:nvSpPr>
          <p:cNvPr id="43012" name="Rectangle 2"/>
          <p:cNvSpPr>
            <a:spLocks noGrp="1" noChangeArrowheads="1"/>
          </p:cNvSpPr>
          <p:nvPr>
            <p:ph type="title" idx="4294967295"/>
          </p:nvPr>
        </p:nvSpPr>
        <p:spPr>
          <a:xfrm>
            <a:off x="0" y="241300"/>
            <a:ext cx="8229600" cy="649288"/>
          </a:xfrm>
        </p:spPr>
        <p:txBody>
          <a:bodyPr>
            <a:normAutofit fontScale="90000"/>
          </a:bodyPr>
          <a:lstStyle/>
          <a:p>
            <a:pPr eaLnBrk="1" hangingPunct="1"/>
            <a:r>
              <a:rPr lang="en-US" smtClean="0"/>
              <a:t>The Fisher Effect</a:t>
            </a:r>
          </a:p>
        </p:txBody>
      </p:sp>
      <p:sp>
        <p:nvSpPr>
          <p:cNvPr id="43013" name="Rectangle 3"/>
          <p:cNvSpPr>
            <a:spLocks noGrp="1" noChangeArrowheads="1"/>
          </p:cNvSpPr>
          <p:nvPr>
            <p:ph type="body" idx="4294967295"/>
          </p:nvPr>
        </p:nvSpPr>
        <p:spPr>
          <a:xfrm>
            <a:off x="0" y="966788"/>
            <a:ext cx="8229600" cy="573087"/>
          </a:xfrm>
        </p:spPr>
        <p:txBody>
          <a:bodyPr/>
          <a:lstStyle/>
          <a:p>
            <a:pPr eaLnBrk="1" hangingPunct="1"/>
            <a:r>
              <a:rPr lang="en-US" sz="2700" smtClean="0"/>
              <a:t>Rearrange the definition of the real interest rate:</a:t>
            </a:r>
          </a:p>
        </p:txBody>
      </p:sp>
      <p:sp>
        <p:nvSpPr>
          <p:cNvPr id="123908" name="Rectangle 4"/>
          <p:cNvSpPr>
            <a:spLocks noChangeArrowheads="1"/>
          </p:cNvSpPr>
          <p:nvPr/>
        </p:nvSpPr>
        <p:spPr bwMode="auto">
          <a:xfrm>
            <a:off x="457200" y="2892425"/>
            <a:ext cx="82296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339966"/>
              </a:buClr>
              <a:buSzPct val="120000"/>
              <a:buFont typeface="Wingdings" pitchFamily="2" charset="2"/>
              <a:buChar char="§"/>
            </a:pPr>
            <a:r>
              <a:rPr lang="en-US" sz="2700">
                <a:cs typeface="Arial" charset="0"/>
              </a:rPr>
              <a:t>The real interest rate is determined by saving &amp; investment in the loanable funds market. </a:t>
            </a:r>
          </a:p>
          <a:p>
            <a:pPr marL="342900" indent="-342900">
              <a:lnSpc>
                <a:spcPct val="105000"/>
              </a:lnSpc>
              <a:spcBef>
                <a:spcPct val="45000"/>
              </a:spcBef>
              <a:buClr>
                <a:srgbClr val="339966"/>
              </a:buClr>
              <a:buSzPct val="120000"/>
              <a:buFont typeface="Wingdings" pitchFamily="2" charset="2"/>
              <a:buChar char="§"/>
            </a:pPr>
            <a:r>
              <a:rPr lang="en-US" sz="2700">
                <a:cs typeface="Arial" charset="0"/>
              </a:rPr>
              <a:t>Money supply growth determines inflation rate. </a:t>
            </a:r>
          </a:p>
          <a:p>
            <a:pPr marL="342900" indent="-342900">
              <a:lnSpc>
                <a:spcPct val="105000"/>
              </a:lnSpc>
              <a:spcBef>
                <a:spcPct val="45000"/>
              </a:spcBef>
              <a:buClr>
                <a:srgbClr val="339966"/>
              </a:buClr>
              <a:buSzPct val="120000"/>
              <a:buFont typeface="Wingdings" pitchFamily="2" charset="2"/>
              <a:buChar char="§"/>
            </a:pPr>
            <a:r>
              <a:rPr lang="en-US" sz="2700">
                <a:cs typeface="Arial" charset="0"/>
              </a:rPr>
              <a:t>So, this equation shows how the nominal interest rate is determined.  </a:t>
            </a:r>
          </a:p>
        </p:txBody>
      </p:sp>
      <p:grpSp>
        <p:nvGrpSpPr>
          <p:cNvPr id="2" name="Group 17"/>
          <p:cNvGrpSpPr>
            <a:grpSpLocks/>
          </p:cNvGrpSpPr>
          <p:nvPr/>
        </p:nvGrpSpPr>
        <p:grpSpPr bwMode="auto">
          <a:xfrm>
            <a:off x="1185863" y="1608138"/>
            <a:ext cx="6632575" cy="1019175"/>
            <a:chOff x="747" y="950"/>
            <a:chExt cx="4178" cy="642"/>
          </a:xfrm>
        </p:grpSpPr>
        <p:sp>
          <p:nvSpPr>
            <p:cNvPr id="43017" name="Rectangle 16"/>
            <p:cNvSpPr>
              <a:spLocks noChangeArrowheads="1"/>
            </p:cNvSpPr>
            <p:nvPr/>
          </p:nvSpPr>
          <p:spPr bwMode="auto">
            <a:xfrm>
              <a:off x="747" y="950"/>
              <a:ext cx="4178" cy="64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grpSp>
          <p:nvGrpSpPr>
            <p:cNvPr id="43018" name="Group 15"/>
            <p:cNvGrpSpPr>
              <a:grpSpLocks/>
            </p:cNvGrpSpPr>
            <p:nvPr/>
          </p:nvGrpSpPr>
          <p:grpSpPr bwMode="auto">
            <a:xfrm>
              <a:off x="786" y="996"/>
              <a:ext cx="4069" cy="525"/>
              <a:chOff x="688" y="912"/>
              <a:chExt cx="4069" cy="525"/>
            </a:xfrm>
          </p:grpSpPr>
          <p:sp>
            <p:nvSpPr>
              <p:cNvPr id="43019" name="Text Box 5"/>
              <p:cNvSpPr txBox="1">
                <a:spLocks noChangeArrowheads="1"/>
              </p:cNvSpPr>
              <p:nvPr/>
            </p:nvSpPr>
            <p:spPr bwMode="auto">
              <a:xfrm>
                <a:off x="3499" y="912"/>
                <a:ext cx="125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Real interest rate</a:t>
                </a:r>
              </a:p>
            </p:txBody>
          </p:sp>
          <p:sp>
            <p:nvSpPr>
              <p:cNvPr id="43020" name="Text Box 6"/>
              <p:cNvSpPr txBox="1">
                <a:spLocks noChangeArrowheads="1"/>
              </p:cNvSpPr>
              <p:nvPr/>
            </p:nvSpPr>
            <p:spPr bwMode="auto">
              <a:xfrm>
                <a:off x="688" y="912"/>
                <a:ext cx="1295"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Nominal interest rate</a:t>
                </a:r>
              </a:p>
            </p:txBody>
          </p:sp>
          <p:sp>
            <p:nvSpPr>
              <p:cNvPr id="43021" name="Text Box 7"/>
              <p:cNvSpPr txBox="1">
                <a:spLocks noChangeArrowheads="1"/>
              </p:cNvSpPr>
              <p:nvPr/>
            </p:nvSpPr>
            <p:spPr bwMode="auto">
              <a:xfrm>
                <a:off x="2272" y="913"/>
                <a:ext cx="909"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Inflation rate</a:t>
                </a:r>
              </a:p>
            </p:txBody>
          </p:sp>
          <p:sp>
            <p:nvSpPr>
              <p:cNvPr id="43022" name="Text Box 8"/>
              <p:cNvSpPr txBox="1">
                <a:spLocks noChangeArrowheads="1"/>
              </p:cNvSpPr>
              <p:nvPr/>
            </p:nvSpPr>
            <p:spPr bwMode="auto">
              <a:xfrm>
                <a:off x="3206" y="1027"/>
                <a:ext cx="2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a:t>
                </a:r>
              </a:p>
            </p:txBody>
          </p:sp>
          <p:sp>
            <p:nvSpPr>
              <p:cNvPr id="43023" name="Text Box 9"/>
              <p:cNvSpPr txBox="1">
                <a:spLocks noChangeArrowheads="1"/>
              </p:cNvSpPr>
              <p:nvPr/>
            </p:nvSpPr>
            <p:spPr bwMode="auto">
              <a:xfrm>
                <a:off x="1941" y="1030"/>
                <a:ext cx="3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a:t>
                </a:r>
              </a:p>
            </p:txBody>
          </p:sp>
        </p:grpSp>
      </p:grpSp>
      <p:sp>
        <p:nvSpPr>
          <p:cNvPr id="4301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40255475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xEl>
                                              <p:pRg st="0" end="0"/>
                                            </p:txEl>
                                          </p:spTgt>
                                        </p:tgtEl>
                                        <p:attrNameLst>
                                          <p:attrName>style.visibility</p:attrName>
                                        </p:attrNameLst>
                                      </p:cBhvr>
                                      <p:to>
                                        <p:strVal val="visible"/>
                                      </p:to>
                                    </p:set>
                                    <p:animEffect transition="in" filter="wipe(left)">
                                      <p:cBhvr>
                                        <p:cTn id="7" dur="500"/>
                                        <p:tgtEl>
                                          <p:spTgt spid="43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3908">
                                            <p:txEl>
                                              <p:pRg st="0" end="0"/>
                                            </p:txEl>
                                          </p:spTgt>
                                        </p:tgtEl>
                                        <p:attrNameLst>
                                          <p:attrName>style.visibility</p:attrName>
                                        </p:attrNameLst>
                                      </p:cBhvr>
                                      <p:to>
                                        <p:strVal val="visible"/>
                                      </p:to>
                                    </p:set>
                                    <p:animEffect transition="in" filter="wipe(left)">
                                      <p:cBhvr>
                                        <p:cTn id="17" dur="500"/>
                                        <p:tgtEl>
                                          <p:spTgt spid="12390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3908">
                                            <p:txEl>
                                              <p:pRg st="1" end="1"/>
                                            </p:txEl>
                                          </p:spTgt>
                                        </p:tgtEl>
                                        <p:attrNameLst>
                                          <p:attrName>style.visibility</p:attrName>
                                        </p:attrNameLst>
                                      </p:cBhvr>
                                      <p:to>
                                        <p:strVal val="visible"/>
                                      </p:to>
                                    </p:set>
                                    <p:animEffect transition="in" filter="wipe(left)">
                                      <p:cBhvr>
                                        <p:cTn id="22" dur="500"/>
                                        <p:tgtEl>
                                          <p:spTgt spid="12390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3908">
                                            <p:txEl>
                                              <p:pRg st="2" end="2"/>
                                            </p:txEl>
                                          </p:spTgt>
                                        </p:tgtEl>
                                        <p:attrNameLst>
                                          <p:attrName>style.visibility</p:attrName>
                                        </p:attrNameLst>
                                      </p:cBhvr>
                                      <p:to>
                                        <p:strVal val="visible"/>
                                      </p:to>
                                    </p:set>
                                    <p:animEffect transition="in" filter="wipe(left)">
                                      <p:cBhvr>
                                        <p:cTn id="27" dur="500"/>
                                        <p:tgtEl>
                                          <p:spTgt spid="1239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build="p" bldLvl="4"/>
      <p:bldP spid="12390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8DE535-686F-4135-8D5E-F37E5925E2A1}" type="slidenum">
              <a:rPr lang="en-US">
                <a:solidFill>
                  <a:srgbClr val="777777"/>
                </a:solidFill>
              </a:rPr>
              <a:pPr eaLnBrk="1" hangingPunct="1"/>
              <a:t>56</a:t>
            </a:fld>
            <a:endParaRPr lang="en-US">
              <a:solidFill>
                <a:srgbClr val="777777"/>
              </a:solidFill>
            </a:endParaRPr>
          </a:p>
        </p:txBody>
      </p:sp>
      <p:sp>
        <p:nvSpPr>
          <p:cNvPr id="44036" name="Rectangle 2"/>
          <p:cNvSpPr>
            <a:spLocks noGrp="1" noChangeArrowheads="1"/>
          </p:cNvSpPr>
          <p:nvPr>
            <p:ph type="title" idx="4294967295"/>
          </p:nvPr>
        </p:nvSpPr>
        <p:spPr>
          <a:xfrm>
            <a:off x="0" y="241300"/>
            <a:ext cx="8229600" cy="649288"/>
          </a:xfrm>
        </p:spPr>
        <p:txBody>
          <a:bodyPr>
            <a:normAutofit fontScale="90000"/>
          </a:bodyPr>
          <a:lstStyle/>
          <a:p>
            <a:pPr eaLnBrk="1" hangingPunct="1"/>
            <a:r>
              <a:rPr lang="en-US" smtClean="0"/>
              <a:t>The Fisher Effect</a:t>
            </a:r>
          </a:p>
        </p:txBody>
      </p:sp>
      <p:sp>
        <p:nvSpPr>
          <p:cNvPr id="124932" name="Rectangle 4"/>
          <p:cNvSpPr>
            <a:spLocks noChangeArrowheads="1"/>
          </p:cNvSpPr>
          <p:nvPr/>
        </p:nvSpPr>
        <p:spPr bwMode="auto">
          <a:xfrm>
            <a:off x="457200" y="2306638"/>
            <a:ext cx="8229600"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5000"/>
              </a:lnSpc>
              <a:spcBef>
                <a:spcPct val="45000"/>
              </a:spcBef>
              <a:buClr>
                <a:srgbClr val="339966"/>
              </a:buClr>
              <a:buSzPct val="120000"/>
              <a:buFont typeface="Wingdings" pitchFamily="2" charset="2"/>
              <a:buChar char="§"/>
            </a:pPr>
            <a:r>
              <a:rPr lang="en-US" sz="2700">
                <a:cs typeface="Arial" charset="0"/>
              </a:rPr>
              <a:t>In the long run, money is neutral, </a:t>
            </a:r>
            <a:br>
              <a:rPr lang="en-US" sz="2700">
                <a:cs typeface="Arial" charset="0"/>
              </a:rPr>
            </a:br>
            <a:r>
              <a:rPr lang="en-US" sz="2700">
                <a:cs typeface="Arial" charset="0"/>
              </a:rPr>
              <a:t>so a change in the money growth rate affects </a:t>
            </a:r>
            <a:br>
              <a:rPr lang="en-US" sz="2700">
                <a:cs typeface="Arial" charset="0"/>
              </a:rPr>
            </a:br>
            <a:r>
              <a:rPr lang="en-US" sz="2700">
                <a:cs typeface="Arial" charset="0"/>
              </a:rPr>
              <a:t>the inflation rate but not the real interest rate.  </a:t>
            </a:r>
          </a:p>
          <a:p>
            <a:pPr marL="342900" indent="-342900">
              <a:lnSpc>
                <a:spcPct val="105000"/>
              </a:lnSpc>
              <a:spcBef>
                <a:spcPct val="45000"/>
              </a:spcBef>
              <a:buClr>
                <a:srgbClr val="339966"/>
              </a:buClr>
              <a:buSzPct val="120000"/>
              <a:buFont typeface="Wingdings" pitchFamily="2" charset="2"/>
              <a:buChar char="§"/>
            </a:pPr>
            <a:r>
              <a:rPr lang="en-US" sz="2700">
                <a:cs typeface="Arial" charset="0"/>
              </a:rPr>
              <a:t>So, the nominal interest rate adjusts one-for-one with changes in the inflation rate. (Long-run perspective)</a:t>
            </a:r>
            <a:endParaRPr lang="en-US"/>
          </a:p>
          <a:p>
            <a:pPr marL="342900" indent="-342900">
              <a:lnSpc>
                <a:spcPct val="105000"/>
              </a:lnSpc>
              <a:spcBef>
                <a:spcPct val="45000"/>
              </a:spcBef>
              <a:buClr>
                <a:srgbClr val="339966"/>
              </a:buClr>
              <a:buSzPct val="120000"/>
              <a:buFont typeface="Wingdings" pitchFamily="2" charset="2"/>
              <a:buChar char="§"/>
            </a:pPr>
            <a:r>
              <a:rPr lang="en-US" sz="2700">
                <a:cs typeface="Arial" charset="0"/>
              </a:rPr>
              <a:t>This relationship is called the </a:t>
            </a:r>
            <a:r>
              <a:rPr lang="en-US" sz="2700" b="1">
                <a:solidFill>
                  <a:srgbClr val="CC0000"/>
                </a:solidFill>
                <a:cs typeface="Arial" charset="0"/>
              </a:rPr>
              <a:t>Fisher effect</a:t>
            </a:r>
            <a:r>
              <a:rPr lang="en-US" sz="2700">
                <a:cs typeface="Arial" charset="0"/>
              </a:rPr>
              <a:t> </a:t>
            </a:r>
            <a:br>
              <a:rPr lang="en-US" sz="2700">
                <a:cs typeface="Arial" charset="0"/>
              </a:rPr>
            </a:br>
            <a:r>
              <a:rPr lang="en-US" sz="2700">
                <a:cs typeface="Arial" charset="0"/>
              </a:rPr>
              <a:t>after Irving Fisher, who studied it.  </a:t>
            </a:r>
          </a:p>
        </p:txBody>
      </p:sp>
      <p:grpSp>
        <p:nvGrpSpPr>
          <p:cNvPr id="44038" name="Group 12"/>
          <p:cNvGrpSpPr>
            <a:grpSpLocks/>
          </p:cNvGrpSpPr>
          <p:nvPr/>
        </p:nvGrpSpPr>
        <p:grpSpPr bwMode="auto">
          <a:xfrm>
            <a:off x="1230313" y="1030288"/>
            <a:ext cx="6632575" cy="1019175"/>
            <a:chOff x="747" y="950"/>
            <a:chExt cx="4178" cy="642"/>
          </a:xfrm>
        </p:grpSpPr>
        <p:sp>
          <p:nvSpPr>
            <p:cNvPr id="44040" name="Rectangle 13"/>
            <p:cNvSpPr>
              <a:spLocks noChangeArrowheads="1"/>
            </p:cNvSpPr>
            <p:nvPr/>
          </p:nvSpPr>
          <p:spPr bwMode="auto">
            <a:xfrm>
              <a:off x="747" y="950"/>
              <a:ext cx="4178" cy="64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1">
                <a:cs typeface="Arial" charset="0"/>
              </a:endParaRPr>
            </a:p>
          </p:txBody>
        </p:sp>
        <p:grpSp>
          <p:nvGrpSpPr>
            <p:cNvPr id="44041" name="Group 14"/>
            <p:cNvGrpSpPr>
              <a:grpSpLocks/>
            </p:cNvGrpSpPr>
            <p:nvPr/>
          </p:nvGrpSpPr>
          <p:grpSpPr bwMode="auto">
            <a:xfrm>
              <a:off x="786" y="996"/>
              <a:ext cx="4069" cy="525"/>
              <a:chOff x="688" y="912"/>
              <a:chExt cx="4069" cy="525"/>
            </a:xfrm>
          </p:grpSpPr>
          <p:sp>
            <p:nvSpPr>
              <p:cNvPr id="44042" name="Text Box 15"/>
              <p:cNvSpPr txBox="1">
                <a:spLocks noChangeArrowheads="1"/>
              </p:cNvSpPr>
              <p:nvPr/>
            </p:nvSpPr>
            <p:spPr bwMode="auto">
              <a:xfrm>
                <a:off x="3499" y="912"/>
                <a:ext cx="1258"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Real interest rate</a:t>
                </a:r>
              </a:p>
            </p:txBody>
          </p:sp>
          <p:sp>
            <p:nvSpPr>
              <p:cNvPr id="44043" name="Text Box 16"/>
              <p:cNvSpPr txBox="1">
                <a:spLocks noChangeArrowheads="1"/>
              </p:cNvSpPr>
              <p:nvPr/>
            </p:nvSpPr>
            <p:spPr bwMode="auto">
              <a:xfrm>
                <a:off x="688" y="912"/>
                <a:ext cx="1295"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Nominal interest rate</a:t>
                </a:r>
              </a:p>
            </p:txBody>
          </p:sp>
          <p:sp>
            <p:nvSpPr>
              <p:cNvPr id="44044" name="Text Box 17"/>
              <p:cNvSpPr txBox="1">
                <a:spLocks noChangeArrowheads="1"/>
              </p:cNvSpPr>
              <p:nvPr/>
            </p:nvSpPr>
            <p:spPr bwMode="auto">
              <a:xfrm>
                <a:off x="2272" y="913"/>
                <a:ext cx="909"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Inflation rate</a:t>
                </a:r>
              </a:p>
            </p:txBody>
          </p:sp>
          <p:sp>
            <p:nvSpPr>
              <p:cNvPr id="44045" name="Text Box 18"/>
              <p:cNvSpPr txBox="1">
                <a:spLocks noChangeArrowheads="1"/>
              </p:cNvSpPr>
              <p:nvPr/>
            </p:nvSpPr>
            <p:spPr bwMode="auto">
              <a:xfrm>
                <a:off x="3206" y="1027"/>
                <a:ext cx="2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a:t>
                </a:r>
              </a:p>
            </p:txBody>
          </p:sp>
          <p:sp>
            <p:nvSpPr>
              <p:cNvPr id="44046" name="Text Box 19"/>
              <p:cNvSpPr txBox="1">
                <a:spLocks noChangeArrowheads="1"/>
              </p:cNvSpPr>
              <p:nvPr/>
            </p:nvSpPr>
            <p:spPr bwMode="auto">
              <a:xfrm>
                <a:off x="1941" y="1030"/>
                <a:ext cx="34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sz="2700">
                    <a:cs typeface="Arial" charset="0"/>
                  </a:rPr>
                  <a:t>=</a:t>
                </a:r>
              </a:p>
            </p:txBody>
          </p:sp>
        </p:grpSp>
      </p:grpSp>
      <p:sp>
        <p:nvSpPr>
          <p:cNvPr id="4403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9518408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wipe(left)">
                                      <p:cBhvr>
                                        <p:cTn id="7" dur="500"/>
                                        <p:tgtEl>
                                          <p:spTgt spid="1249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2">
                                            <p:txEl>
                                              <p:pRg st="1" end="1"/>
                                            </p:txEl>
                                          </p:spTgt>
                                        </p:tgtEl>
                                        <p:attrNameLst>
                                          <p:attrName>style.visibility</p:attrName>
                                        </p:attrNameLst>
                                      </p:cBhvr>
                                      <p:to>
                                        <p:strVal val="visible"/>
                                      </p:to>
                                    </p:set>
                                    <p:animEffect transition="in" filter="wipe(left)">
                                      <p:cBhvr>
                                        <p:cTn id="12" dur="500"/>
                                        <p:tgtEl>
                                          <p:spTgt spid="1249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2">
                                            <p:txEl>
                                              <p:pRg st="2" end="2"/>
                                            </p:txEl>
                                          </p:spTgt>
                                        </p:tgtEl>
                                        <p:attrNameLst>
                                          <p:attrName>style.visibility</p:attrName>
                                        </p:attrNameLst>
                                      </p:cBhvr>
                                      <p:to>
                                        <p:strVal val="visible"/>
                                      </p:to>
                                    </p:set>
                                    <p:animEffect transition="in" filter="wipe(left)">
                                      <p:cBhvr>
                                        <p:cTn id="17" dur="500"/>
                                        <p:tgtEl>
                                          <p:spTgt spid="1249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idx="4294967295"/>
          </p:nvPr>
        </p:nvSpPr>
        <p:spPr>
          <a:xfrm>
            <a:off x="0" y="63500"/>
            <a:ext cx="9144000" cy="649288"/>
          </a:xfrm>
        </p:spPr>
        <p:txBody>
          <a:bodyPr/>
          <a:lstStyle/>
          <a:p>
            <a:pPr eaLnBrk="1" hangingPunct="1"/>
            <a:r>
              <a:rPr lang="en-US" sz="3000" smtClean="0"/>
              <a:t>U.S. Nominal Interest &amp; Inflation Rates,</a:t>
            </a:r>
            <a:r>
              <a:rPr lang="en-US" sz="2700" smtClean="0"/>
              <a:t> 1960-2007</a:t>
            </a:r>
          </a:p>
        </p:txBody>
      </p:sp>
      <p:graphicFrame>
        <p:nvGraphicFramePr>
          <p:cNvPr id="2050" name="Object 5"/>
          <p:cNvGraphicFramePr>
            <a:graphicFrameLocks noChangeAspect="1"/>
          </p:cNvGraphicFramePr>
          <p:nvPr/>
        </p:nvGraphicFramePr>
        <p:xfrm>
          <a:off x="0" y="568325"/>
          <a:ext cx="9144000" cy="6073775"/>
        </p:xfrm>
        <a:graphic>
          <a:graphicData uri="http://schemas.openxmlformats.org/presentationml/2006/ole">
            <mc:AlternateContent xmlns:mc="http://schemas.openxmlformats.org/markup-compatibility/2006">
              <mc:Choice xmlns:v="urn:schemas-microsoft-com:vml" Requires="v">
                <p:oleObj spid="_x0000_s20497" name="Chart" r:id="rId4" imgW="9134427" imgH="6067616" progId="Excel.Sheet.8">
                  <p:embed/>
                </p:oleObj>
              </mc:Choice>
              <mc:Fallback>
                <p:oleObj name="Chart" r:id="rId4" imgW="9134427" imgH="6067616" progId="Excel.Sheet.8">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68325"/>
                        <a:ext cx="9144000" cy="607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958" name="Text Box 6"/>
          <p:cNvSpPr txBox="1">
            <a:spLocks noChangeArrowheads="1"/>
          </p:cNvSpPr>
          <p:nvPr/>
        </p:nvSpPr>
        <p:spPr bwMode="auto">
          <a:xfrm>
            <a:off x="6230938" y="1054100"/>
            <a:ext cx="2614612" cy="1917700"/>
          </a:xfrm>
          <a:prstGeom prst="rect">
            <a:avLst/>
          </a:prstGeom>
          <a:solidFill>
            <a:srgbClr val="FFFFCC"/>
          </a:solidFill>
          <a:ln w="9525">
            <a:noFill/>
            <a:miter lim="800000"/>
            <a:headEnd/>
            <a:tailEnd/>
          </a:ln>
          <a:effectLst>
            <a:outerShdw dist="53882" dir="2700000" algn="ctr" rotWithShape="0">
              <a:schemeClr val="bg2"/>
            </a:outerShdw>
          </a:effectLst>
        </p:spPr>
        <p:txBody>
          <a:bodyPr>
            <a:spAutoFit/>
          </a:bodyPr>
          <a:lstStyle/>
          <a:p>
            <a:pPr>
              <a:spcBef>
                <a:spcPct val="50000"/>
              </a:spcBef>
              <a:defRPr/>
            </a:pPr>
            <a:r>
              <a:rPr lang="en-US" sz="2400">
                <a:cs typeface="Arial" charset="0"/>
              </a:rPr>
              <a:t>The close relation between these variables is evidence for the Fisher effect.</a:t>
            </a:r>
          </a:p>
        </p:txBody>
      </p:sp>
      <p:sp>
        <p:nvSpPr>
          <p:cNvPr id="2054" name="FlagCount" hidden="1">
            <a:hlinkClick r:id="rId6" action="ppaction://hlinkfile"/>
          </p:cNvPr>
          <p:cNvSpPr>
            <a:spLocks noChangeArrowheads="1"/>
          </p:cNvSpPr>
          <p:nvPr/>
        </p:nvSpPr>
        <p:spPr bwMode="auto">
          <a:xfrm>
            <a:off x="8255000" y="276225"/>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055" name="Rectangle 6"/>
          <p:cNvSpPr>
            <a:spLocks noChangeArrowheads="1"/>
          </p:cNvSpPr>
          <p:nvPr/>
        </p:nvSpPr>
        <p:spPr bwMode="auto">
          <a:xfrm>
            <a:off x="8302625" y="6375400"/>
            <a:ext cx="68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653E3AD1-ECF8-4C13-B3EF-3809FBFEE6EC}" type="slidenum">
              <a:rPr lang="en-US" sz="1700">
                <a:solidFill>
                  <a:srgbClr val="777777"/>
                </a:solidFill>
              </a:rPr>
              <a:pPr algn="r"/>
              <a:t>57</a:t>
            </a:fld>
            <a:endParaRPr lang="en-US" sz="1700">
              <a:solidFill>
                <a:srgbClr val="777777"/>
              </a:solidFill>
            </a:endParaRPr>
          </a:p>
        </p:txBody>
      </p:sp>
      <p:sp>
        <p:nvSpPr>
          <p:cNvPr id="2" name="Slide Number Placeholder 1"/>
          <p:cNvSpPr>
            <a:spLocks noGrp="1"/>
          </p:cNvSpPr>
          <p:nvPr>
            <p:ph type="sldNum" sz="quarter" idx="12"/>
          </p:nvPr>
        </p:nvSpPr>
        <p:spPr/>
        <p:txBody>
          <a:bodyPr/>
          <a:lstStyle/>
          <a:p>
            <a:fld id="{70657FC0-C782-452F-B05B-E468C7F98286}" type="slidenum">
              <a:rPr lang="en-US" smtClean="0"/>
              <a:pPr/>
              <a:t>57</a:t>
            </a:fld>
            <a:endParaRPr lang="en-US"/>
          </a:p>
        </p:txBody>
      </p:sp>
    </p:spTree>
    <p:extLst>
      <p:ext uri="{BB962C8B-B14F-4D97-AF65-F5344CB8AC3E}">
        <p14:creationId xmlns:p14="http://schemas.microsoft.com/office/powerpoint/2010/main" val="3789694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5958"/>
                                        </p:tgtEl>
                                        <p:attrNameLst>
                                          <p:attrName>style.visibility</p:attrName>
                                        </p:attrNameLst>
                                      </p:cBhvr>
                                      <p:to>
                                        <p:strVal val="visible"/>
                                      </p:to>
                                    </p:set>
                                    <p:animEffect transition="in" filter="fade">
                                      <p:cBhvr>
                                        <p:cTn id="7" dur="1000"/>
                                        <p:tgtEl>
                                          <p:spTgt spid="12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72753E-EC5D-4DC0-8D4F-35C7F05EA2F1}" type="slidenum">
              <a:rPr lang="en-US">
                <a:solidFill>
                  <a:srgbClr val="777777"/>
                </a:solidFill>
              </a:rPr>
              <a:pPr eaLnBrk="1" hangingPunct="1"/>
              <a:t>58</a:t>
            </a:fld>
            <a:endParaRPr lang="en-US">
              <a:solidFill>
                <a:srgbClr val="777777"/>
              </a:solidFill>
            </a:endParaRPr>
          </a:p>
        </p:txBody>
      </p:sp>
      <p:sp>
        <p:nvSpPr>
          <p:cNvPr id="45060" name="Rectangle 2"/>
          <p:cNvSpPr>
            <a:spLocks noGrp="1" noChangeArrowheads="1"/>
          </p:cNvSpPr>
          <p:nvPr>
            <p:ph type="title" idx="4294967295"/>
          </p:nvPr>
        </p:nvSpPr>
        <p:spPr>
          <a:xfrm>
            <a:off x="0" y="1331913"/>
            <a:ext cx="8410575" cy="1565275"/>
          </a:xfrm>
        </p:spPr>
        <p:txBody>
          <a:bodyPr/>
          <a:lstStyle/>
          <a:p>
            <a:pPr eaLnBrk="1" hangingPunct="1"/>
            <a:r>
              <a:rPr lang="en-US" smtClean="0"/>
              <a:t>(2) The Costs of Inflation</a:t>
            </a:r>
          </a:p>
        </p:txBody>
      </p:sp>
      <p:sp>
        <p:nvSpPr>
          <p:cNvPr id="4506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562125727"/>
      </p:ext>
    </p:extLst>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C875F1F-994D-4ABA-8B86-5AAAEAE7A40C}" type="slidenum">
              <a:rPr lang="en-US">
                <a:solidFill>
                  <a:srgbClr val="777777"/>
                </a:solidFill>
              </a:rPr>
              <a:pPr eaLnBrk="1" hangingPunct="1"/>
              <a:t>59</a:t>
            </a:fld>
            <a:endParaRPr lang="en-US">
              <a:solidFill>
                <a:srgbClr val="777777"/>
              </a:solidFill>
            </a:endParaRPr>
          </a:p>
        </p:txBody>
      </p:sp>
      <p:sp>
        <p:nvSpPr>
          <p:cNvPr id="46084"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The Costs of Inflation</a:t>
            </a:r>
          </a:p>
        </p:txBody>
      </p:sp>
      <p:sp>
        <p:nvSpPr>
          <p:cNvPr id="46085" name="Rectangle 3"/>
          <p:cNvSpPr>
            <a:spLocks noGrp="1" noChangeArrowheads="1"/>
          </p:cNvSpPr>
          <p:nvPr>
            <p:ph type="body" idx="4294967295"/>
          </p:nvPr>
        </p:nvSpPr>
        <p:spPr>
          <a:xfrm>
            <a:off x="0" y="1008063"/>
            <a:ext cx="8313738" cy="5118100"/>
          </a:xfrm>
        </p:spPr>
        <p:txBody>
          <a:bodyPr/>
          <a:lstStyle/>
          <a:p>
            <a:pPr eaLnBrk="1" hangingPunct="1"/>
            <a:r>
              <a:rPr lang="en-US" smtClean="0"/>
              <a:t>The </a:t>
            </a:r>
            <a:r>
              <a:rPr lang="en-US" b="1" smtClean="0"/>
              <a:t>inflation fallacy</a:t>
            </a:r>
            <a:r>
              <a:rPr lang="en-US" smtClean="0"/>
              <a:t>:  most people think inflation erodes real incomes.  </a:t>
            </a:r>
          </a:p>
          <a:p>
            <a:pPr eaLnBrk="1" hangingPunct="1"/>
            <a:r>
              <a:rPr lang="en-US" smtClean="0"/>
              <a:t>But inflation is a general increase in prices </a:t>
            </a:r>
            <a:br>
              <a:rPr lang="en-US" smtClean="0"/>
            </a:br>
            <a:r>
              <a:rPr lang="en-US" smtClean="0"/>
              <a:t>of the things people buy </a:t>
            </a:r>
            <a:r>
              <a:rPr lang="en-US" u="sng" smtClean="0"/>
              <a:t>and</a:t>
            </a:r>
            <a:r>
              <a:rPr lang="en-US" smtClean="0"/>
              <a:t> the things they sell (</a:t>
            </a:r>
            <a:r>
              <a:rPr lang="en-US" i="1" smtClean="0"/>
              <a:t>e.g.,</a:t>
            </a:r>
            <a:r>
              <a:rPr lang="en-US" smtClean="0"/>
              <a:t> their labor). </a:t>
            </a:r>
          </a:p>
          <a:p>
            <a:pPr eaLnBrk="1" hangingPunct="1"/>
            <a:r>
              <a:rPr lang="en-US" smtClean="0"/>
              <a:t>In the long run, real incomes are determined by real variables, not the inflation rate.  </a:t>
            </a:r>
          </a:p>
        </p:txBody>
      </p:sp>
      <p:sp>
        <p:nvSpPr>
          <p:cNvPr id="460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5030252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wipe(left)">
                                      <p:cBhvr>
                                        <p:cTn id="7" dur="500"/>
                                        <p:tgtEl>
                                          <p:spTgt spid="46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5">
                                            <p:txEl>
                                              <p:pRg st="1" end="1"/>
                                            </p:txEl>
                                          </p:spTgt>
                                        </p:tgtEl>
                                        <p:attrNameLst>
                                          <p:attrName>style.visibility</p:attrName>
                                        </p:attrNameLst>
                                      </p:cBhvr>
                                      <p:to>
                                        <p:strVal val="visible"/>
                                      </p:to>
                                    </p:set>
                                    <p:animEffect transition="in" filter="wipe(left)">
                                      <p:cBhvr>
                                        <p:cTn id="12" dur="500"/>
                                        <p:tgtEl>
                                          <p:spTgt spid="460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5">
                                            <p:txEl>
                                              <p:pRg st="2" end="2"/>
                                            </p:txEl>
                                          </p:spTgt>
                                        </p:tgtEl>
                                        <p:attrNameLst>
                                          <p:attrName>style.visibility</p:attrName>
                                        </p:attrNameLst>
                                      </p:cBhvr>
                                      <p:to>
                                        <p:strVal val="visible"/>
                                      </p:to>
                                    </p:set>
                                    <p:animEffect transition="in" filter="wipe(left)">
                                      <p:cBhvr>
                                        <p:cTn id="17" dur="500"/>
                                        <p:tgtEl>
                                          <p:spTgt spid="460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bldLvl="4"/>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sz="3200" b="1" smtClean="0"/>
              <a:t>1. What Is Money?</a:t>
            </a:r>
          </a:p>
        </p:txBody>
      </p:sp>
      <p:sp>
        <p:nvSpPr>
          <p:cNvPr id="7173" name="Rectangle 3"/>
          <p:cNvSpPr>
            <a:spLocks noGrp="1" noChangeArrowheads="1"/>
          </p:cNvSpPr>
          <p:nvPr>
            <p:ph type="body" idx="1"/>
          </p:nvPr>
        </p:nvSpPr>
        <p:spPr bwMode="auto">
          <a:xfrm>
            <a:off x="609600" y="1219200"/>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nSpc>
                <a:spcPct val="90000"/>
              </a:lnSpc>
            </a:pPr>
            <a:r>
              <a:rPr lang="en-US" sz="2800" b="1" dirty="0" smtClean="0"/>
              <a:t>1c. The evolution from commodity money to coins to paper money reflects a movement to more efficient forms of money. The potential for over issue of paper money has at times led to requirements that currency be convertible into some commodity like gold that is in relatively fixed supply. Governments now serve as the sole issuer of currency, but checking deposits are also a part of money.</a:t>
            </a:r>
            <a:br>
              <a:rPr lang="en-US" sz="2800" b="1" dirty="0" smtClean="0"/>
            </a:br>
            <a:r>
              <a:rPr lang="en-US" sz="2800" b="1" dirty="0" smtClean="0"/>
              <a:t/>
            </a:r>
            <a:br>
              <a:rPr lang="en-US" sz="2800" b="1" dirty="0" smtClean="0"/>
            </a:br>
            <a:endParaRPr lang="en-US" sz="2800" b="1" dirty="0" smtClean="0"/>
          </a:p>
        </p:txBody>
      </p:sp>
      <p:sp>
        <p:nvSpPr>
          <p:cNvPr id="2" name="Slide Number Placeholder 1"/>
          <p:cNvSpPr>
            <a:spLocks noGrp="1"/>
          </p:cNvSpPr>
          <p:nvPr>
            <p:ph type="sldNum" sz="quarter" idx="12"/>
          </p:nvPr>
        </p:nvSpPr>
        <p:spPr/>
        <p:txBody>
          <a:bodyPr/>
          <a:lstStyle/>
          <a:p>
            <a:fld id="{70657FC0-C782-452F-B05B-E468C7F98286}" type="slidenum">
              <a:rPr lang="en-US" smtClean="0"/>
              <a:pPr/>
              <a:t>6</a:t>
            </a:fld>
            <a:endParaRPr lang="en-US"/>
          </a:p>
        </p:txBody>
      </p:sp>
    </p:spTree>
    <p:extLst>
      <p:ext uri="{BB962C8B-B14F-4D97-AF65-F5344CB8AC3E}">
        <p14:creationId xmlns:p14="http://schemas.microsoft.com/office/powerpoint/2010/main" val="13893977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Chart 8"/>
          <p:cNvGraphicFramePr>
            <a:graphicFrameLocks/>
          </p:cNvGraphicFramePr>
          <p:nvPr/>
        </p:nvGraphicFramePr>
        <p:xfrm>
          <a:off x="144463" y="908050"/>
          <a:ext cx="8855075" cy="5783263"/>
        </p:xfrm>
        <a:graphic>
          <a:graphicData uri="http://schemas.openxmlformats.org/presentationml/2006/ole">
            <mc:AlternateContent xmlns:mc="http://schemas.openxmlformats.org/markup-compatibility/2006">
              <mc:Choice xmlns:v="urn:schemas-microsoft-com:vml" Requires="v">
                <p:oleObj spid="_x0000_s21521" r:id="rId4" imgW="8852159" imgH="5785605" progId="Excel.Sheet.8">
                  <p:embed/>
                </p:oleObj>
              </mc:Choice>
              <mc:Fallback>
                <p:oleObj r:id="rId4" imgW="8852159" imgH="5785605" progId="Excel.Sheet.8">
                  <p:embed/>
                  <p:pic>
                    <p:nvPicPr>
                      <p:cNvPr id="0" name="Picture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3" y="908050"/>
                        <a:ext cx="8855075" cy="578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07" name="Rectangle 2"/>
          <p:cNvSpPr>
            <a:spLocks noGrp="1" noChangeArrowheads="1"/>
          </p:cNvSpPr>
          <p:nvPr>
            <p:ph type="title" idx="4294967295"/>
          </p:nvPr>
        </p:nvSpPr>
        <p:spPr>
          <a:xfrm>
            <a:off x="0" y="141288"/>
            <a:ext cx="9144000" cy="649287"/>
          </a:xfrm>
        </p:spPr>
        <p:txBody>
          <a:bodyPr/>
          <a:lstStyle/>
          <a:p>
            <a:pPr eaLnBrk="1" hangingPunct="1"/>
            <a:r>
              <a:rPr lang="en-US" sz="3400" smtClean="0"/>
              <a:t>U.S. Average Hourly Earnings &amp; the CPI</a:t>
            </a:r>
          </a:p>
        </p:txBody>
      </p:sp>
      <p:sp>
        <p:nvSpPr>
          <p:cNvPr id="3077" name="Text Box 5"/>
          <p:cNvSpPr txBox="1">
            <a:spLocks noChangeArrowheads="1"/>
          </p:cNvSpPr>
          <p:nvPr/>
        </p:nvSpPr>
        <p:spPr bwMode="auto">
          <a:xfrm>
            <a:off x="1990725" y="4919663"/>
            <a:ext cx="1908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solidFill>
                  <a:srgbClr val="FF3300"/>
                </a:solidFill>
                <a:cs typeface="Arial" charset="0"/>
              </a:rPr>
              <a:t>CPI </a:t>
            </a:r>
            <a:br>
              <a:rPr lang="en-US" sz="2400">
                <a:solidFill>
                  <a:srgbClr val="FF3300"/>
                </a:solidFill>
                <a:cs typeface="Arial" charset="0"/>
              </a:rPr>
            </a:br>
            <a:r>
              <a:rPr lang="en-US" sz="2400">
                <a:solidFill>
                  <a:srgbClr val="FF3300"/>
                </a:solidFill>
                <a:cs typeface="Arial" charset="0"/>
              </a:rPr>
              <a:t>(left scale)</a:t>
            </a:r>
          </a:p>
        </p:txBody>
      </p:sp>
      <p:sp>
        <p:nvSpPr>
          <p:cNvPr id="3078" name="Text Box 6"/>
          <p:cNvSpPr txBox="1">
            <a:spLocks noChangeArrowheads="1"/>
          </p:cNvSpPr>
          <p:nvPr/>
        </p:nvSpPr>
        <p:spPr bwMode="auto">
          <a:xfrm>
            <a:off x="5786438" y="3127375"/>
            <a:ext cx="2173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solidFill>
                  <a:srgbClr val="800080"/>
                </a:solidFill>
                <a:cs typeface="Arial" charset="0"/>
              </a:rPr>
              <a:t>Nominal wage </a:t>
            </a:r>
            <a:br>
              <a:rPr lang="en-US" sz="2400">
                <a:solidFill>
                  <a:srgbClr val="800080"/>
                </a:solidFill>
                <a:cs typeface="Arial" charset="0"/>
              </a:rPr>
            </a:br>
            <a:r>
              <a:rPr lang="en-US" sz="2400">
                <a:solidFill>
                  <a:srgbClr val="800080"/>
                </a:solidFill>
                <a:cs typeface="Arial" charset="0"/>
              </a:rPr>
              <a:t>(right scale)</a:t>
            </a:r>
          </a:p>
        </p:txBody>
      </p:sp>
      <p:sp>
        <p:nvSpPr>
          <p:cNvPr id="132104" name="Text Box 8"/>
          <p:cNvSpPr txBox="1">
            <a:spLocks noChangeArrowheads="1"/>
          </p:cNvSpPr>
          <p:nvPr/>
        </p:nvSpPr>
        <p:spPr bwMode="auto">
          <a:xfrm>
            <a:off x="1385888" y="1347788"/>
            <a:ext cx="2795587" cy="2016125"/>
          </a:xfrm>
          <a:prstGeom prst="rect">
            <a:avLst/>
          </a:prstGeom>
          <a:solidFill>
            <a:srgbClr val="FFFFCC"/>
          </a:solidFill>
          <a:ln w="9525">
            <a:noFill/>
            <a:miter lim="800000"/>
            <a:headEnd/>
            <a:tailEnd/>
          </a:ln>
          <a:effectLst>
            <a:outerShdw dist="53882" dir="2700000" algn="ctr" rotWithShape="0">
              <a:schemeClr val="bg2"/>
            </a:outerShdw>
          </a:effectLst>
        </p:spPr>
        <p:txBody>
          <a:bodyPr>
            <a:spAutoFit/>
          </a:bodyPr>
          <a:lstStyle/>
          <a:p>
            <a:pPr>
              <a:spcBef>
                <a:spcPct val="50000"/>
              </a:spcBef>
              <a:defRPr/>
            </a:pPr>
            <a:r>
              <a:rPr lang="en-US" sz="2500" dirty="0">
                <a:solidFill>
                  <a:srgbClr val="000000"/>
                </a:solidFill>
                <a:cs typeface="Arial" charset="0"/>
              </a:rPr>
              <a:t>Inflation causes </a:t>
            </a:r>
            <a:br>
              <a:rPr lang="en-US" sz="2500" dirty="0">
                <a:solidFill>
                  <a:srgbClr val="000000"/>
                </a:solidFill>
                <a:cs typeface="Arial" charset="0"/>
              </a:rPr>
            </a:br>
            <a:r>
              <a:rPr lang="en-US" sz="2500" dirty="0">
                <a:solidFill>
                  <a:srgbClr val="000000"/>
                </a:solidFill>
                <a:cs typeface="Arial" charset="0"/>
              </a:rPr>
              <a:t>the CPI and </a:t>
            </a:r>
            <a:br>
              <a:rPr lang="en-US" sz="2500" dirty="0">
                <a:solidFill>
                  <a:srgbClr val="000000"/>
                </a:solidFill>
                <a:cs typeface="Arial" charset="0"/>
              </a:rPr>
            </a:br>
            <a:r>
              <a:rPr lang="en-US" sz="2500" dirty="0">
                <a:solidFill>
                  <a:srgbClr val="000000"/>
                </a:solidFill>
                <a:cs typeface="Arial" charset="0"/>
              </a:rPr>
              <a:t>nominal wages </a:t>
            </a:r>
            <a:br>
              <a:rPr lang="en-US" sz="2500" dirty="0">
                <a:solidFill>
                  <a:srgbClr val="000000"/>
                </a:solidFill>
                <a:cs typeface="Arial" charset="0"/>
              </a:rPr>
            </a:br>
            <a:r>
              <a:rPr lang="en-US" sz="2500" dirty="0">
                <a:solidFill>
                  <a:srgbClr val="000000"/>
                </a:solidFill>
                <a:cs typeface="Arial" charset="0"/>
              </a:rPr>
              <a:t>to rise together over the long run.</a:t>
            </a:r>
          </a:p>
        </p:txBody>
      </p:sp>
      <p:sp>
        <p:nvSpPr>
          <p:cNvPr id="47111" name="FlagCount" hidden="1">
            <a:hlinkClick r:id="rId6"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solidFill>
                  <a:srgbClr val="000000"/>
                </a:solidFill>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60</a:t>
            </a:fld>
            <a:endParaRPr lang="en-US"/>
          </a:p>
        </p:txBody>
      </p:sp>
    </p:spTree>
    <p:extLst>
      <p:ext uri="{BB962C8B-B14F-4D97-AF65-F5344CB8AC3E}">
        <p14:creationId xmlns:p14="http://schemas.microsoft.com/office/powerpoint/2010/main" val="13679386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ssolve">
                                      <p:cBhvr>
                                        <p:cTn id="7" dur="500"/>
                                        <p:tgtEl>
                                          <p:spTgt spid="307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dissolve">
                                      <p:cBhvr>
                                        <p:cTn id="10" dur="500"/>
                                        <p:tgtEl>
                                          <p:spTgt spid="307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2104"/>
                                        </p:tgtEl>
                                        <p:attrNameLst>
                                          <p:attrName>style.visibility</p:attrName>
                                        </p:attrNameLst>
                                      </p:cBhvr>
                                      <p:to>
                                        <p:strVal val="visible"/>
                                      </p:to>
                                    </p:set>
                                    <p:animEffect transition="in" filter="dissolve">
                                      <p:cBhvr>
                                        <p:cTn id="15" dur="500"/>
                                        <p:tgtEl>
                                          <p:spTgt spid="132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13210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4AC25F-F1E9-42F6-9738-961583B20C4F}" type="slidenum">
              <a:rPr lang="en-US">
                <a:solidFill>
                  <a:srgbClr val="777777"/>
                </a:solidFill>
              </a:rPr>
              <a:pPr eaLnBrk="1" hangingPunct="1"/>
              <a:t>61</a:t>
            </a:fld>
            <a:endParaRPr lang="en-US">
              <a:solidFill>
                <a:srgbClr val="777777"/>
              </a:solidFill>
            </a:endParaRPr>
          </a:p>
        </p:txBody>
      </p:sp>
      <p:sp>
        <p:nvSpPr>
          <p:cNvPr id="48132"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The Costs of Inflation</a:t>
            </a:r>
          </a:p>
        </p:txBody>
      </p:sp>
      <p:sp>
        <p:nvSpPr>
          <p:cNvPr id="48133" name="Rectangle 3"/>
          <p:cNvSpPr>
            <a:spLocks noGrp="1" noChangeArrowheads="1"/>
          </p:cNvSpPr>
          <p:nvPr>
            <p:ph type="body" idx="4294967295"/>
          </p:nvPr>
        </p:nvSpPr>
        <p:spPr>
          <a:xfrm>
            <a:off x="0" y="1008063"/>
            <a:ext cx="8313738" cy="5118100"/>
          </a:xfrm>
        </p:spPr>
        <p:txBody>
          <a:bodyPr/>
          <a:lstStyle/>
          <a:p>
            <a:pPr eaLnBrk="1" hangingPunct="1"/>
            <a:r>
              <a:rPr lang="en-US" b="1" smtClean="0">
                <a:solidFill>
                  <a:srgbClr val="CC0000"/>
                </a:solidFill>
              </a:rPr>
              <a:t>(a) Shoeleather costs</a:t>
            </a:r>
            <a:r>
              <a:rPr lang="en-US" smtClean="0"/>
              <a:t>:  the resources wasted when inflation encourages people to reduce their money holdings  </a:t>
            </a:r>
          </a:p>
          <a:p>
            <a:pPr lvl="1" eaLnBrk="1" hangingPunct="1">
              <a:lnSpc>
                <a:spcPct val="105000"/>
              </a:lnSpc>
            </a:pPr>
            <a:r>
              <a:rPr lang="en-US" smtClean="0"/>
              <a:t>Includes the time and transactions costs of more frequent bank withdrawals</a:t>
            </a:r>
          </a:p>
          <a:p>
            <a:pPr eaLnBrk="1" hangingPunct="1"/>
            <a:r>
              <a:rPr lang="en-US" b="1" smtClean="0">
                <a:solidFill>
                  <a:srgbClr val="CC0000"/>
                </a:solidFill>
              </a:rPr>
              <a:t>(b) Menu costs</a:t>
            </a:r>
            <a:r>
              <a:rPr lang="en-US" smtClean="0"/>
              <a:t>:  the costs of changing prices</a:t>
            </a:r>
          </a:p>
          <a:p>
            <a:pPr lvl="1" eaLnBrk="1" hangingPunct="1">
              <a:lnSpc>
                <a:spcPct val="105000"/>
              </a:lnSpc>
            </a:pPr>
            <a:r>
              <a:rPr lang="en-US" smtClean="0"/>
              <a:t>Printing new menus, mailing new catalogs, </a:t>
            </a:r>
            <a:r>
              <a:rPr lang="en-US" i="1" smtClean="0"/>
              <a:t>etc</a:t>
            </a:r>
            <a:r>
              <a:rPr lang="en-US" smtClean="0"/>
              <a:t>.</a:t>
            </a:r>
          </a:p>
          <a:p>
            <a:pPr eaLnBrk="1" hangingPunct="1"/>
            <a:endParaRPr lang="en-US" smtClean="0"/>
          </a:p>
          <a:p>
            <a:pPr eaLnBrk="1" hangingPunct="1"/>
            <a:endParaRPr lang="en-US" smtClean="0"/>
          </a:p>
        </p:txBody>
      </p:sp>
      <p:sp>
        <p:nvSpPr>
          <p:cNvPr id="4813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7829949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wipe(left)">
                                      <p:cBhvr>
                                        <p:cTn id="7" dur="500"/>
                                        <p:tgtEl>
                                          <p:spTgt spid="481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3">
                                            <p:txEl>
                                              <p:pRg st="1" end="1"/>
                                            </p:txEl>
                                          </p:spTgt>
                                        </p:tgtEl>
                                        <p:attrNameLst>
                                          <p:attrName>style.visibility</p:attrName>
                                        </p:attrNameLst>
                                      </p:cBhvr>
                                      <p:to>
                                        <p:strVal val="visible"/>
                                      </p:to>
                                    </p:set>
                                    <p:animEffect transition="in" filter="wipe(left)">
                                      <p:cBhvr>
                                        <p:cTn id="12" dur="500"/>
                                        <p:tgtEl>
                                          <p:spTgt spid="481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3">
                                            <p:txEl>
                                              <p:pRg st="2" end="2"/>
                                            </p:txEl>
                                          </p:spTgt>
                                        </p:tgtEl>
                                        <p:attrNameLst>
                                          <p:attrName>style.visibility</p:attrName>
                                        </p:attrNameLst>
                                      </p:cBhvr>
                                      <p:to>
                                        <p:strVal val="visible"/>
                                      </p:to>
                                    </p:set>
                                    <p:animEffect transition="in" filter="wipe(left)">
                                      <p:cBhvr>
                                        <p:cTn id="17" dur="500"/>
                                        <p:tgtEl>
                                          <p:spTgt spid="481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3">
                                            <p:txEl>
                                              <p:pRg st="3" end="3"/>
                                            </p:txEl>
                                          </p:spTgt>
                                        </p:tgtEl>
                                        <p:attrNameLst>
                                          <p:attrName>style.visibility</p:attrName>
                                        </p:attrNameLst>
                                      </p:cBhvr>
                                      <p:to>
                                        <p:strVal val="visible"/>
                                      </p:to>
                                    </p:set>
                                    <p:animEffect transition="in" filter="wipe(left)">
                                      <p:cBhvr>
                                        <p:cTn id="22" dur="500"/>
                                        <p:tgtEl>
                                          <p:spTgt spid="481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p" bldLvl="4"/>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FF90817-4302-4AEE-A65A-3E832FB18F23}" type="slidenum">
              <a:rPr lang="en-US">
                <a:solidFill>
                  <a:srgbClr val="777777"/>
                </a:solidFill>
              </a:rPr>
              <a:pPr eaLnBrk="1" hangingPunct="1"/>
              <a:t>62</a:t>
            </a:fld>
            <a:endParaRPr lang="en-US">
              <a:solidFill>
                <a:srgbClr val="777777"/>
              </a:solidFill>
            </a:endParaRPr>
          </a:p>
        </p:txBody>
      </p:sp>
      <p:sp>
        <p:nvSpPr>
          <p:cNvPr id="49156" name="Rectangle 2"/>
          <p:cNvSpPr>
            <a:spLocks noGrp="1" noChangeArrowheads="1"/>
          </p:cNvSpPr>
          <p:nvPr>
            <p:ph type="title" idx="4294967295"/>
          </p:nvPr>
        </p:nvSpPr>
        <p:spPr>
          <a:xfrm>
            <a:off x="0" y="207963"/>
            <a:ext cx="8229600" cy="649287"/>
          </a:xfrm>
        </p:spPr>
        <p:txBody>
          <a:bodyPr/>
          <a:lstStyle/>
          <a:p>
            <a:pPr eaLnBrk="1" hangingPunct="1"/>
            <a:r>
              <a:rPr lang="en-US" sz="3600" smtClean="0"/>
              <a:t>The Costs of Inflation</a:t>
            </a:r>
          </a:p>
        </p:txBody>
      </p:sp>
      <p:sp>
        <p:nvSpPr>
          <p:cNvPr id="49157" name="Rectangle 3"/>
          <p:cNvSpPr>
            <a:spLocks noGrp="1" noChangeArrowheads="1"/>
          </p:cNvSpPr>
          <p:nvPr>
            <p:ph type="body" idx="4294967295"/>
          </p:nvPr>
        </p:nvSpPr>
        <p:spPr>
          <a:xfrm>
            <a:off x="0" y="793750"/>
            <a:ext cx="8229600" cy="5600700"/>
          </a:xfrm>
        </p:spPr>
        <p:txBody>
          <a:bodyPr/>
          <a:lstStyle/>
          <a:p>
            <a:pPr eaLnBrk="1" hangingPunct="1"/>
            <a:r>
              <a:rPr lang="en-US" sz="2700" b="1" smtClean="0">
                <a:solidFill>
                  <a:srgbClr val="CC0000"/>
                </a:solidFill>
              </a:rPr>
              <a:t>(c) Misallocation of resources from relative-price variability</a:t>
            </a:r>
            <a:r>
              <a:rPr lang="en-US" sz="2700" smtClean="0"/>
              <a:t>:  Firms don’t raise prices frequently and don’t all raise prices at the same time, so relative prices can vary…</a:t>
            </a:r>
          </a:p>
          <a:p>
            <a:pPr eaLnBrk="1" hangingPunct="1">
              <a:spcBef>
                <a:spcPct val="10000"/>
              </a:spcBef>
              <a:buFont typeface="Wingdings" pitchFamily="2" charset="2"/>
              <a:buNone/>
            </a:pPr>
            <a:r>
              <a:rPr lang="en-US" sz="2700" smtClean="0"/>
              <a:t>	which distorts the allocation of resources. </a:t>
            </a:r>
          </a:p>
          <a:p>
            <a:pPr eaLnBrk="1" hangingPunct="1"/>
            <a:r>
              <a:rPr lang="en-US" sz="2700" b="1" smtClean="0">
                <a:solidFill>
                  <a:srgbClr val="CC0000"/>
                </a:solidFill>
              </a:rPr>
              <a:t>(d) Confusion &amp; inconvenience</a:t>
            </a:r>
            <a:r>
              <a:rPr lang="en-US" sz="2700" smtClean="0"/>
              <a:t>:  Inflation changes the yardstick we use to measure transactions. </a:t>
            </a:r>
          </a:p>
          <a:p>
            <a:pPr eaLnBrk="1" hangingPunct="1">
              <a:spcBef>
                <a:spcPct val="15000"/>
              </a:spcBef>
              <a:buFont typeface="Wingdings" pitchFamily="2" charset="2"/>
              <a:buNone/>
            </a:pPr>
            <a:r>
              <a:rPr lang="en-US" sz="2700" smtClean="0"/>
              <a:t>	Complicates long-range planning and the comparison of dollar amounts over time. </a:t>
            </a:r>
          </a:p>
        </p:txBody>
      </p:sp>
      <p:sp>
        <p:nvSpPr>
          <p:cNvPr id="4915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36765737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Effect transition="in" filter="wipe(left)">
                                      <p:cBhvr>
                                        <p:cTn id="7" dur="500"/>
                                        <p:tgtEl>
                                          <p:spTgt spid="49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7">
                                            <p:txEl>
                                              <p:pRg st="1" end="1"/>
                                            </p:txEl>
                                          </p:spTgt>
                                        </p:tgtEl>
                                        <p:attrNameLst>
                                          <p:attrName>style.visibility</p:attrName>
                                        </p:attrNameLst>
                                      </p:cBhvr>
                                      <p:to>
                                        <p:strVal val="visible"/>
                                      </p:to>
                                    </p:set>
                                    <p:animEffect transition="in" filter="wipe(left)">
                                      <p:cBhvr>
                                        <p:cTn id="12" dur="500"/>
                                        <p:tgtEl>
                                          <p:spTgt spid="49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7">
                                            <p:txEl>
                                              <p:pRg st="2" end="2"/>
                                            </p:txEl>
                                          </p:spTgt>
                                        </p:tgtEl>
                                        <p:attrNameLst>
                                          <p:attrName>style.visibility</p:attrName>
                                        </p:attrNameLst>
                                      </p:cBhvr>
                                      <p:to>
                                        <p:strVal val="visible"/>
                                      </p:to>
                                    </p:set>
                                    <p:animEffect transition="in" filter="wipe(left)">
                                      <p:cBhvr>
                                        <p:cTn id="17" dur="500"/>
                                        <p:tgtEl>
                                          <p:spTgt spid="491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7">
                                            <p:txEl>
                                              <p:pRg st="3" end="3"/>
                                            </p:txEl>
                                          </p:spTgt>
                                        </p:tgtEl>
                                        <p:attrNameLst>
                                          <p:attrName>style.visibility</p:attrName>
                                        </p:attrNameLst>
                                      </p:cBhvr>
                                      <p:to>
                                        <p:strVal val="visible"/>
                                      </p:to>
                                    </p:set>
                                    <p:animEffect transition="in" filter="wipe(left)">
                                      <p:cBhvr>
                                        <p:cTn id="22" dur="500"/>
                                        <p:tgtEl>
                                          <p:spTgt spid="491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bldLvl="4"/>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2FAD41-ACDB-4CA7-B5A9-67FE3CD0D403}" type="slidenum">
              <a:rPr lang="en-US">
                <a:solidFill>
                  <a:srgbClr val="777777"/>
                </a:solidFill>
              </a:rPr>
              <a:pPr eaLnBrk="1" hangingPunct="1"/>
              <a:t>63</a:t>
            </a:fld>
            <a:endParaRPr lang="en-US">
              <a:solidFill>
                <a:srgbClr val="777777"/>
              </a:solidFill>
            </a:endParaRPr>
          </a:p>
        </p:txBody>
      </p:sp>
      <p:sp>
        <p:nvSpPr>
          <p:cNvPr id="50180" name="Rectangle 2"/>
          <p:cNvSpPr>
            <a:spLocks noGrp="1" noChangeArrowheads="1"/>
          </p:cNvSpPr>
          <p:nvPr>
            <p:ph type="title" idx="4294967295"/>
          </p:nvPr>
        </p:nvSpPr>
        <p:spPr>
          <a:xfrm>
            <a:off x="0" y="207963"/>
            <a:ext cx="8229600" cy="649287"/>
          </a:xfrm>
        </p:spPr>
        <p:txBody>
          <a:bodyPr/>
          <a:lstStyle/>
          <a:p>
            <a:pPr eaLnBrk="1" hangingPunct="1"/>
            <a:r>
              <a:rPr lang="en-US" sz="3600" smtClean="0"/>
              <a:t>The Costs of Inflation</a:t>
            </a:r>
          </a:p>
        </p:txBody>
      </p:sp>
      <p:sp>
        <p:nvSpPr>
          <p:cNvPr id="50181" name="Rectangle 3"/>
          <p:cNvSpPr>
            <a:spLocks noGrp="1" noChangeArrowheads="1"/>
          </p:cNvSpPr>
          <p:nvPr>
            <p:ph type="body" idx="4294967295"/>
          </p:nvPr>
        </p:nvSpPr>
        <p:spPr>
          <a:xfrm>
            <a:off x="0" y="877888"/>
            <a:ext cx="8229600" cy="5549900"/>
          </a:xfrm>
        </p:spPr>
        <p:txBody>
          <a:bodyPr/>
          <a:lstStyle/>
          <a:p>
            <a:pPr eaLnBrk="1" hangingPunct="1">
              <a:spcBef>
                <a:spcPct val="40000"/>
              </a:spcBef>
            </a:pPr>
            <a:r>
              <a:rPr lang="en-US" sz="2700" b="1" smtClean="0">
                <a:solidFill>
                  <a:srgbClr val="CC0000"/>
                </a:solidFill>
              </a:rPr>
              <a:t>(e) Tax distortions</a:t>
            </a:r>
            <a:r>
              <a:rPr lang="en-US" sz="2700" smtClean="0"/>
              <a:t>:  </a:t>
            </a:r>
          </a:p>
          <a:p>
            <a:pPr eaLnBrk="1" hangingPunct="1">
              <a:spcBef>
                <a:spcPct val="40000"/>
              </a:spcBef>
              <a:buFont typeface="Wingdings" pitchFamily="2" charset="2"/>
              <a:buNone/>
            </a:pPr>
            <a:r>
              <a:rPr lang="en-US" sz="2700" smtClean="0"/>
              <a:t>	Inflation makes nominal income grow faster than real income.  </a:t>
            </a:r>
          </a:p>
          <a:p>
            <a:pPr eaLnBrk="1" hangingPunct="1">
              <a:spcBef>
                <a:spcPct val="40000"/>
              </a:spcBef>
              <a:buFont typeface="Wingdings" pitchFamily="2" charset="2"/>
              <a:buNone/>
            </a:pPr>
            <a:r>
              <a:rPr lang="en-US" sz="2700" smtClean="0"/>
              <a:t>	Taxes are based on nominal income, </a:t>
            </a:r>
            <a:br>
              <a:rPr lang="en-US" sz="2700" smtClean="0"/>
            </a:br>
            <a:r>
              <a:rPr lang="en-US" sz="2700" smtClean="0"/>
              <a:t>and some are not adjusted for inflation.  </a:t>
            </a:r>
          </a:p>
          <a:p>
            <a:pPr eaLnBrk="1" hangingPunct="1">
              <a:spcBef>
                <a:spcPct val="40000"/>
              </a:spcBef>
              <a:buFont typeface="Wingdings" pitchFamily="2" charset="2"/>
              <a:buNone/>
            </a:pPr>
            <a:r>
              <a:rPr lang="en-US" sz="2700" smtClean="0"/>
              <a:t>	So, inflation causes people to pay more taxes even when their real incomes don’t increase.</a:t>
            </a:r>
          </a:p>
        </p:txBody>
      </p:sp>
      <p:sp>
        <p:nvSpPr>
          <p:cNvPr id="5018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5790317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Effect transition="in" filter="wipe(left)">
                                      <p:cBhvr>
                                        <p:cTn id="7" dur="500"/>
                                        <p:tgtEl>
                                          <p:spTgt spid="501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Effect transition="in" filter="wipe(left)">
                                      <p:cBhvr>
                                        <p:cTn id="12" dur="500"/>
                                        <p:tgtEl>
                                          <p:spTgt spid="501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wipe(left)">
                                      <p:cBhvr>
                                        <p:cTn id="17" dur="500"/>
                                        <p:tgtEl>
                                          <p:spTgt spid="501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181">
                                            <p:txEl>
                                              <p:pRg st="3" end="3"/>
                                            </p:txEl>
                                          </p:spTgt>
                                        </p:tgtEl>
                                        <p:attrNameLst>
                                          <p:attrName>style.visibility</p:attrName>
                                        </p:attrNameLst>
                                      </p:cBhvr>
                                      <p:to>
                                        <p:strVal val="visible"/>
                                      </p:to>
                                    </p:set>
                                    <p:animEffect transition="in" filter="wipe(left)">
                                      <p:cBhvr>
                                        <p:cTn id="22" dur="500"/>
                                        <p:tgtEl>
                                          <p:spTgt spid="5018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bldLvl="4"/>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3</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Tax distortions</a:t>
            </a:r>
          </a:p>
        </p:txBody>
      </p:sp>
      <p:grpSp>
        <p:nvGrpSpPr>
          <p:cNvPr id="51204" name="Group 11"/>
          <p:cNvGrpSpPr>
            <a:grpSpLocks/>
          </p:cNvGrpSpPr>
          <p:nvPr/>
        </p:nvGrpSpPr>
        <p:grpSpPr bwMode="auto">
          <a:xfrm>
            <a:off x="593725" y="290513"/>
            <a:ext cx="8210550" cy="1049337"/>
            <a:chOff x="374" y="183"/>
            <a:chExt cx="5000" cy="661"/>
          </a:xfrm>
        </p:grpSpPr>
        <p:sp>
          <p:nvSpPr>
            <p:cNvPr id="51208"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9"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569" name="Rectangle 5"/>
          <p:cNvSpPr>
            <a:spLocks noChangeArrowheads="1"/>
          </p:cNvSpPr>
          <p:nvPr/>
        </p:nvSpPr>
        <p:spPr bwMode="auto">
          <a:xfrm>
            <a:off x="603250" y="1371600"/>
            <a:ext cx="8299450" cy="536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25000"/>
              </a:spcBef>
              <a:buClr>
                <a:srgbClr val="669900"/>
              </a:buClr>
              <a:buSzPct val="120000"/>
              <a:buFont typeface="Wingdings" pitchFamily="2" charset="2"/>
              <a:buNone/>
            </a:pPr>
            <a:r>
              <a:rPr lang="en-US" sz="2600"/>
              <a:t>You deposit $1000 in the bank for one year.</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1</a:t>
            </a:r>
            <a:r>
              <a:rPr lang="en-US" sz="2600">
                <a:solidFill>
                  <a:srgbClr val="996633"/>
                </a:solidFill>
              </a:rPr>
              <a:t>:  inflation = 0%, nom. interest rate = 10%</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2</a:t>
            </a:r>
            <a:r>
              <a:rPr lang="en-US" sz="2600">
                <a:solidFill>
                  <a:srgbClr val="996633"/>
                </a:solidFill>
              </a:rPr>
              <a:t>:  inflation = 10%, nom. interest rate = 20%</a:t>
            </a:r>
          </a:p>
          <a:p>
            <a:pPr marL="628650" lvl="1" indent="-514350">
              <a:lnSpc>
                <a:spcPct val="105000"/>
              </a:lnSpc>
              <a:spcBef>
                <a:spcPct val="45000"/>
              </a:spcBef>
              <a:buClr>
                <a:srgbClr val="669900"/>
              </a:buClr>
              <a:buSzPct val="120000"/>
              <a:buFont typeface="Wingdings" pitchFamily="2" charset="2"/>
              <a:buNone/>
            </a:pPr>
            <a:r>
              <a:rPr lang="en-US" sz="2600" b="1">
                <a:solidFill>
                  <a:srgbClr val="339966"/>
                </a:solidFill>
              </a:rPr>
              <a:t>a.	</a:t>
            </a:r>
            <a:r>
              <a:rPr lang="en-US" sz="2600"/>
              <a:t>In which case does the real value of your deposit grow the most?  </a:t>
            </a:r>
          </a:p>
          <a:p>
            <a:pPr>
              <a:lnSpc>
                <a:spcPct val="105000"/>
              </a:lnSpc>
              <a:spcBef>
                <a:spcPct val="50000"/>
              </a:spcBef>
              <a:buClr>
                <a:srgbClr val="669900"/>
              </a:buClr>
              <a:buSzPct val="120000"/>
              <a:buFont typeface="Wingdings" pitchFamily="2" charset="2"/>
              <a:buNone/>
            </a:pPr>
            <a:r>
              <a:rPr lang="en-US" sz="2600"/>
              <a:t>Assume the tax rate is 25%.  </a:t>
            </a:r>
          </a:p>
          <a:p>
            <a:pPr marL="628650" lvl="1" indent="-514350">
              <a:lnSpc>
                <a:spcPct val="105000"/>
              </a:lnSpc>
              <a:spcBef>
                <a:spcPct val="40000"/>
              </a:spcBef>
              <a:buClr>
                <a:srgbClr val="669900"/>
              </a:buClr>
              <a:buSzPct val="120000"/>
              <a:buFont typeface="Wingdings" pitchFamily="2" charset="2"/>
              <a:buNone/>
            </a:pPr>
            <a:r>
              <a:rPr lang="en-US" sz="2600" b="1">
                <a:solidFill>
                  <a:srgbClr val="339966"/>
                </a:solidFill>
              </a:rPr>
              <a:t>b.	</a:t>
            </a:r>
            <a:r>
              <a:rPr lang="en-US" sz="2600"/>
              <a:t>In which case do you pay the most taxes?</a:t>
            </a:r>
          </a:p>
          <a:p>
            <a:pPr marL="628650" lvl="1" indent="-514350">
              <a:lnSpc>
                <a:spcPct val="105000"/>
              </a:lnSpc>
              <a:spcBef>
                <a:spcPct val="40000"/>
              </a:spcBef>
              <a:buClr>
                <a:srgbClr val="669900"/>
              </a:buClr>
              <a:buSzPct val="120000"/>
              <a:buFont typeface="Wingdings" pitchFamily="2" charset="2"/>
              <a:buNone/>
            </a:pPr>
            <a:r>
              <a:rPr lang="en-US" sz="2600" b="1">
                <a:solidFill>
                  <a:srgbClr val="339966"/>
                </a:solidFill>
              </a:rPr>
              <a:t>c.	</a:t>
            </a:r>
            <a:r>
              <a:rPr lang="en-US" sz="2600"/>
              <a:t>Compute the after-tax nominal interest rate, </a:t>
            </a:r>
            <a:br>
              <a:rPr lang="en-US" sz="2600"/>
            </a:br>
            <a:r>
              <a:rPr lang="en-US" sz="2600"/>
              <a:t>then subtract off inflation to get the </a:t>
            </a:r>
            <a:br>
              <a:rPr lang="en-US" sz="2600"/>
            </a:br>
            <a:r>
              <a:rPr lang="en-US" sz="2600"/>
              <a:t>after-tax real interest rate for both cases.  </a:t>
            </a:r>
          </a:p>
        </p:txBody>
      </p:sp>
      <p:sp>
        <p:nvSpPr>
          <p:cNvPr id="51207" name="FlagCount" hidden="1">
            <a:hlinkClick r:id="rId3"/>
          </p:cNvPr>
          <p:cNvSpPr>
            <a:spLocks noChangeArrowheads="1"/>
          </p:cNvSpPr>
          <p:nvPr/>
        </p:nvSpPr>
        <p:spPr bwMode="auto">
          <a:xfrm>
            <a:off x="8297863" y="411163"/>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64</a:t>
            </a:fld>
            <a:endParaRPr lang="en-US"/>
          </a:p>
        </p:txBody>
      </p:sp>
    </p:spTree>
    <p:extLst>
      <p:ext uri="{BB962C8B-B14F-4D97-AF65-F5344CB8AC3E}">
        <p14:creationId xmlns:p14="http://schemas.microsoft.com/office/powerpoint/2010/main" val="237212198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69">
                                            <p:txEl>
                                              <p:pRg st="1" end="1"/>
                                            </p:txEl>
                                          </p:spTgt>
                                        </p:tgtEl>
                                        <p:attrNameLst>
                                          <p:attrName>style.visibility</p:attrName>
                                        </p:attrNameLst>
                                      </p:cBhvr>
                                      <p:to>
                                        <p:strVal val="visible"/>
                                      </p:to>
                                    </p:set>
                                    <p:animEffect transition="in" filter="wipe(left)">
                                      <p:cBhvr>
                                        <p:cTn id="7" dur="500"/>
                                        <p:tgtEl>
                                          <p:spTgt spid="19456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69">
                                            <p:txEl>
                                              <p:pRg st="2" end="2"/>
                                            </p:txEl>
                                          </p:spTgt>
                                        </p:tgtEl>
                                        <p:attrNameLst>
                                          <p:attrName>style.visibility</p:attrName>
                                        </p:attrNameLst>
                                      </p:cBhvr>
                                      <p:to>
                                        <p:strVal val="visible"/>
                                      </p:to>
                                    </p:set>
                                    <p:animEffect transition="in" filter="wipe(left)">
                                      <p:cBhvr>
                                        <p:cTn id="12" dur="500"/>
                                        <p:tgtEl>
                                          <p:spTgt spid="19456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69">
                                            <p:txEl>
                                              <p:pRg st="3" end="3"/>
                                            </p:txEl>
                                          </p:spTgt>
                                        </p:tgtEl>
                                        <p:attrNameLst>
                                          <p:attrName>style.visibility</p:attrName>
                                        </p:attrNameLst>
                                      </p:cBhvr>
                                      <p:to>
                                        <p:strVal val="visible"/>
                                      </p:to>
                                    </p:set>
                                    <p:animEffect transition="in" filter="wipe(left)">
                                      <p:cBhvr>
                                        <p:cTn id="17" dur="500"/>
                                        <p:tgtEl>
                                          <p:spTgt spid="19456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69">
                                            <p:txEl>
                                              <p:pRg st="4" end="4"/>
                                            </p:txEl>
                                          </p:spTgt>
                                        </p:tgtEl>
                                        <p:attrNameLst>
                                          <p:attrName>style.visibility</p:attrName>
                                        </p:attrNameLst>
                                      </p:cBhvr>
                                      <p:to>
                                        <p:strVal val="visible"/>
                                      </p:to>
                                    </p:set>
                                    <p:animEffect transition="in" filter="wipe(left)">
                                      <p:cBhvr>
                                        <p:cTn id="22" dur="500"/>
                                        <p:tgtEl>
                                          <p:spTgt spid="19456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4569">
                                            <p:txEl>
                                              <p:pRg st="5" end="5"/>
                                            </p:txEl>
                                          </p:spTgt>
                                        </p:tgtEl>
                                        <p:attrNameLst>
                                          <p:attrName>style.visibility</p:attrName>
                                        </p:attrNameLst>
                                      </p:cBhvr>
                                      <p:to>
                                        <p:strVal val="visible"/>
                                      </p:to>
                                    </p:set>
                                    <p:animEffect transition="in" filter="wipe(left)">
                                      <p:cBhvr>
                                        <p:cTn id="27" dur="500"/>
                                        <p:tgtEl>
                                          <p:spTgt spid="19456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4569">
                                            <p:txEl>
                                              <p:pRg st="6" end="6"/>
                                            </p:txEl>
                                          </p:spTgt>
                                        </p:tgtEl>
                                        <p:attrNameLst>
                                          <p:attrName>style.visibility</p:attrName>
                                        </p:attrNameLst>
                                      </p:cBhvr>
                                      <p:to>
                                        <p:strVal val="visible"/>
                                      </p:to>
                                    </p:set>
                                    <p:animEffect transition="in" filter="wipe(left)">
                                      <p:cBhvr>
                                        <p:cTn id="32" dur="500"/>
                                        <p:tgtEl>
                                          <p:spTgt spid="19456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9"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3</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Answers</a:t>
            </a:r>
          </a:p>
        </p:txBody>
      </p:sp>
      <p:grpSp>
        <p:nvGrpSpPr>
          <p:cNvPr id="52228" name="Group 11"/>
          <p:cNvGrpSpPr>
            <a:grpSpLocks/>
          </p:cNvGrpSpPr>
          <p:nvPr/>
        </p:nvGrpSpPr>
        <p:grpSpPr bwMode="auto">
          <a:xfrm>
            <a:off x="593725" y="290513"/>
            <a:ext cx="8210550" cy="1049337"/>
            <a:chOff x="374" y="183"/>
            <a:chExt cx="5000" cy="661"/>
          </a:xfrm>
        </p:grpSpPr>
        <p:sp>
          <p:nvSpPr>
            <p:cNvPr id="52232"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33"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5702" name="Rectangle 6"/>
          <p:cNvSpPr>
            <a:spLocks noChangeArrowheads="1"/>
          </p:cNvSpPr>
          <p:nvPr/>
        </p:nvSpPr>
        <p:spPr bwMode="auto">
          <a:xfrm>
            <a:off x="544513" y="2949575"/>
            <a:ext cx="81280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4400" lvl="1" indent="-457200">
              <a:lnSpc>
                <a:spcPct val="105000"/>
              </a:lnSpc>
              <a:spcBef>
                <a:spcPct val="45000"/>
              </a:spcBef>
              <a:buClr>
                <a:srgbClr val="669900"/>
              </a:buClr>
              <a:buSzPct val="130000"/>
            </a:pPr>
            <a:r>
              <a:rPr lang="en-US" sz="2600" b="1">
                <a:solidFill>
                  <a:srgbClr val="339966"/>
                </a:solidFill>
                <a:cs typeface="Arial" charset="0"/>
              </a:rPr>
              <a:t>a.	</a:t>
            </a:r>
            <a:r>
              <a:rPr lang="en-US" sz="2600">
                <a:cs typeface="Arial" charset="0"/>
              </a:rPr>
              <a:t>In which case does the real value of your deposit grow the most?  </a:t>
            </a:r>
          </a:p>
          <a:p>
            <a:pPr marL="914400" lvl="1" indent="-457200">
              <a:lnSpc>
                <a:spcPct val="105000"/>
              </a:lnSpc>
              <a:spcBef>
                <a:spcPct val="45000"/>
              </a:spcBef>
              <a:buClr>
                <a:srgbClr val="669900"/>
              </a:buClr>
              <a:buSzPct val="130000"/>
            </a:pPr>
            <a:r>
              <a:rPr lang="en-US" sz="2600">
                <a:cs typeface="Arial" charset="0"/>
              </a:rPr>
              <a:t>	In both cases, the real interest rate is 10%, </a:t>
            </a:r>
            <a:br>
              <a:rPr lang="en-US" sz="2600">
                <a:cs typeface="Arial" charset="0"/>
              </a:rPr>
            </a:br>
            <a:r>
              <a:rPr lang="en-US" sz="2600">
                <a:cs typeface="Arial" charset="0"/>
              </a:rPr>
              <a:t>so the real value of the deposit grows 10% (before taxes).</a:t>
            </a:r>
          </a:p>
        </p:txBody>
      </p:sp>
      <p:sp>
        <p:nvSpPr>
          <p:cNvPr id="52231" name="Rectangle 7"/>
          <p:cNvSpPr>
            <a:spLocks noChangeArrowheads="1"/>
          </p:cNvSpPr>
          <p:nvPr/>
        </p:nvSpPr>
        <p:spPr bwMode="auto">
          <a:xfrm>
            <a:off x="603250" y="1370013"/>
            <a:ext cx="804862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25000"/>
              </a:spcBef>
              <a:buClr>
                <a:srgbClr val="669900"/>
              </a:buClr>
              <a:buSzPct val="120000"/>
              <a:buFont typeface="Wingdings" pitchFamily="2" charset="2"/>
              <a:buNone/>
            </a:pPr>
            <a:r>
              <a:rPr lang="en-US" sz="2600"/>
              <a:t>Deposit = $1000. </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1</a:t>
            </a:r>
            <a:r>
              <a:rPr lang="en-US" sz="2600">
                <a:solidFill>
                  <a:srgbClr val="996633"/>
                </a:solidFill>
              </a:rPr>
              <a:t>:  inflation = 0%, nom. interest rate = 10%</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2</a:t>
            </a:r>
            <a:r>
              <a:rPr lang="en-US" sz="2600">
                <a:solidFill>
                  <a:srgbClr val="996633"/>
                </a:solidFill>
              </a:rPr>
              <a:t>:  inflation = 10%, nom. interest rate = 20%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65</a:t>
            </a:fld>
            <a:endParaRPr lang="en-US"/>
          </a:p>
        </p:txBody>
      </p:sp>
    </p:spTree>
    <p:extLst>
      <p:ext uri="{BB962C8B-B14F-4D97-AF65-F5344CB8AC3E}">
        <p14:creationId xmlns:p14="http://schemas.microsoft.com/office/powerpoint/2010/main" val="1817233921"/>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5702">
                                            <p:txEl>
                                              <p:pRg st="1" end="1"/>
                                            </p:txEl>
                                          </p:spTgt>
                                        </p:tgtEl>
                                        <p:attrNameLst>
                                          <p:attrName>style.visibility</p:attrName>
                                        </p:attrNameLst>
                                      </p:cBhvr>
                                      <p:to>
                                        <p:strVal val="visible"/>
                                      </p:to>
                                    </p:set>
                                    <p:animEffect transition="in" filter="wipe(left)">
                                      <p:cBhvr>
                                        <p:cTn id="7" dur="500"/>
                                        <p:tgtEl>
                                          <p:spTgt spid="2857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2"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3</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Answers</a:t>
            </a:r>
          </a:p>
        </p:txBody>
      </p:sp>
      <p:grpSp>
        <p:nvGrpSpPr>
          <p:cNvPr id="53252" name="Group 11"/>
          <p:cNvGrpSpPr>
            <a:grpSpLocks/>
          </p:cNvGrpSpPr>
          <p:nvPr/>
        </p:nvGrpSpPr>
        <p:grpSpPr bwMode="auto">
          <a:xfrm>
            <a:off x="593725" y="290513"/>
            <a:ext cx="8210550" cy="1049337"/>
            <a:chOff x="374" y="183"/>
            <a:chExt cx="5000" cy="661"/>
          </a:xfrm>
        </p:grpSpPr>
        <p:sp>
          <p:nvSpPr>
            <p:cNvPr id="53256"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7"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7750" name="Rectangle 6"/>
          <p:cNvSpPr>
            <a:spLocks noChangeArrowheads="1"/>
          </p:cNvSpPr>
          <p:nvPr/>
        </p:nvSpPr>
        <p:spPr bwMode="auto">
          <a:xfrm>
            <a:off x="555625" y="2994025"/>
            <a:ext cx="81280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4400" lvl="1" indent="-457200">
              <a:lnSpc>
                <a:spcPct val="105000"/>
              </a:lnSpc>
              <a:spcBef>
                <a:spcPct val="45000"/>
              </a:spcBef>
              <a:buClr>
                <a:srgbClr val="669900"/>
              </a:buClr>
              <a:buSzPct val="130000"/>
            </a:pPr>
            <a:r>
              <a:rPr lang="en-US" sz="2600" b="1">
                <a:solidFill>
                  <a:srgbClr val="339966"/>
                </a:solidFill>
                <a:cs typeface="Arial" charset="0"/>
              </a:rPr>
              <a:t>b.	</a:t>
            </a:r>
            <a:r>
              <a:rPr lang="en-US" sz="2600">
                <a:cs typeface="Arial" charset="0"/>
              </a:rPr>
              <a:t>In which case do you pay the most taxes?  </a:t>
            </a:r>
          </a:p>
          <a:p>
            <a:pPr marL="914400" lvl="1" indent="-457200">
              <a:lnSpc>
                <a:spcPct val="105000"/>
              </a:lnSpc>
              <a:spcBef>
                <a:spcPct val="45000"/>
              </a:spcBef>
              <a:buClr>
                <a:srgbClr val="669900"/>
              </a:buClr>
              <a:buSzPct val="130000"/>
            </a:pPr>
            <a:r>
              <a:rPr lang="en-US" sz="2600">
                <a:cs typeface="Arial" charset="0"/>
              </a:rPr>
              <a:t>	</a:t>
            </a:r>
            <a:r>
              <a:rPr lang="en-US" sz="2600" b="1">
                <a:cs typeface="Arial" charset="0"/>
              </a:rPr>
              <a:t>CASE 1</a:t>
            </a:r>
            <a:r>
              <a:rPr lang="en-US" sz="2600">
                <a:cs typeface="Arial" charset="0"/>
              </a:rPr>
              <a:t>:  interest income = $100, </a:t>
            </a:r>
            <a:br>
              <a:rPr lang="en-US" sz="2600">
                <a:cs typeface="Arial" charset="0"/>
              </a:rPr>
            </a:br>
            <a:r>
              <a:rPr lang="en-US" sz="2600">
                <a:cs typeface="Arial" charset="0"/>
              </a:rPr>
              <a:t>	      so you pay $25 in taxes.  </a:t>
            </a:r>
          </a:p>
          <a:p>
            <a:pPr marL="914400" lvl="1" indent="-457200">
              <a:lnSpc>
                <a:spcPct val="105000"/>
              </a:lnSpc>
              <a:spcBef>
                <a:spcPct val="45000"/>
              </a:spcBef>
              <a:buClr>
                <a:srgbClr val="669900"/>
              </a:buClr>
              <a:buSzPct val="130000"/>
            </a:pPr>
            <a:r>
              <a:rPr lang="en-US" sz="2600">
                <a:cs typeface="Arial" charset="0"/>
              </a:rPr>
              <a:t>	</a:t>
            </a:r>
            <a:r>
              <a:rPr lang="en-US" sz="2600" b="1">
                <a:cs typeface="Arial" charset="0"/>
              </a:rPr>
              <a:t>CASE 2</a:t>
            </a:r>
            <a:r>
              <a:rPr lang="en-US" sz="2600">
                <a:cs typeface="Arial" charset="0"/>
              </a:rPr>
              <a:t>:  interest income = $200, </a:t>
            </a:r>
            <a:br>
              <a:rPr lang="en-US" sz="2600">
                <a:cs typeface="Arial" charset="0"/>
              </a:rPr>
            </a:br>
            <a:r>
              <a:rPr lang="en-US" sz="2600">
                <a:cs typeface="Arial" charset="0"/>
              </a:rPr>
              <a:t>	      so you pay $50 in taxes.  </a:t>
            </a:r>
          </a:p>
        </p:txBody>
      </p:sp>
      <p:sp>
        <p:nvSpPr>
          <p:cNvPr id="53255" name="Rectangle 7"/>
          <p:cNvSpPr>
            <a:spLocks noChangeArrowheads="1"/>
          </p:cNvSpPr>
          <p:nvPr/>
        </p:nvSpPr>
        <p:spPr bwMode="auto">
          <a:xfrm>
            <a:off x="603250" y="1370013"/>
            <a:ext cx="804862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25000"/>
              </a:spcBef>
              <a:buClr>
                <a:srgbClr val="669900"/>
              </a:buClr>
              <a:buSzPct val="120000"/>
              <a:buFont typeface="Wingdings" pitchFamily="2" charset="2"/>
              <a:buNone/>
            </a:pPr>
            <a:r>
              <a:rPr lang="en-US" sz="2600"/>
              <a:t>Deposit = $1000.   Tax rate = 25%. </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1</a:t>
            </a:r>
            <a:r>
              <a:rPr lang="en-US" sz="2600">
                <a:solidFill>
                  <a:srgbClr val="996633"/>
                </a:solidFill>
              </a:rPr>
              <a:t>:  inflation = 0%, nom. interest rate = 10%</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2</a:t>
            </a:r>
            <a:r>
              <a:rPr lang="en-US" sz="2600">
                <a:solidFill>
                  <a:srgbClr val="996633"/>
                </a:solidFill>
              </a:rPr>
              <a:t>:  inflation = 10%, nom. interest rate = 20%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66</a:t>
            </a:fld>
            <a:endParaRPr lang="en-US"/>
          </a:p>
        </p:txBody>
      </p:sp>
    </p:spTree>
    <p:extLst>
      <p:ext uri="{BB962C8B-B14F-4D97-AF65-F5344CB8AC3E}">
        <p14:creationId xmlns:p14="http://schemas.microsoft.com/office/powerpoint/2010/main" val="1363793662"/>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7750">
                                            <p:txEl>
                                              <p:pRg st="1" end="1"/>
                                            </p:txEl>
                                          </p:spTgt>
                                        </p:tgtEl>
                                        <p:attrNameLst>
                                          <p:attrName>style.visibility</p:attrName>
                                        </p:attrNameLst>
                                      </p:cBhvr>
                                      <p:to>
                                        <p:strVal val="visible"/>
                                      </p:to>
                                    </p:set>
                                    <p:animEffect transition="in" filter="wipe(left)">
                                      <p:cBhvr>
                                        <p:cTn id="7" dur="500"/>
                                        <p:tgtEl>
                                          <p:spTgt spid="2877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7750">
                                            <p:txEl>
                                              <p:pRg st="2" end="2"/>
                                            </p:txEl>
                                          </p:spTgt>
                                        </p:tgtEl>
                                        <p:attrNameLst>
                                          <p:attrName>style.visibility</p:attrName>
                                        </p:attrNameLst>
                                      </p:cBhvr>
                                      <p:to>
                                        <p:strVal val="visible"/>
                                      </p:to>
                                    </p:set>
                                    <p:animEffect transition="in" filter="wipe(left)">
                                      <p:cBhvr>
                                        <p:cTn id="12" dur="500"/>
                                        <p:tgtEl>
                                          <p:spTgt spid="2877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0" grpId="0" build="p" bldLvl="2"/>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3</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Answers</a:t>
            </a:r>
          </a:p>
        </p:txBody>
      </p:sp>
      <p:grpSp>
        <p:nvGrpSpPr>
          <p:cNvPr id="54276" name="Group 11"/>
          <p:cNvGrpSpPr>
            <a:grpSpLocks/>
          </p:cNvGrpSpPr>
          <p:nvPr/>
        </p:nvGrpSpPr>
        <p:grpSpPr bwMode="auto">
          <a:xfrm>
            <a:off x="593725" y="290513"/>
            <a:ext cx="8210550" cy="1049337"/>
            <a:chOff x="374" y="183"/>
            <a:chExt cx="5000" cy="661"/>
          </a:xfrm>
        </p:grpSpPr>
        <p:sp>
          <p:nvSpPr>
            <p:cNvPr id="54280"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81"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9798" name="Rectangle 6"/>
          <p:cNvSpPr>
            <a:spLocks noChangeArrowheads="1"/>
          </p:cNvSpPr>
          <p:nvPr/>
        </p:nvSpPr>
        <p:spPr bwMode="auto">
          <a:xfrm>
            <a:off x="544513" y="2952750"/>
            <a:ext cx="81280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4400" lvl="1" indent="-457200">
              <a:lnSpc>
                <a:spcPct val="105000"/>
              </a:lnSpc>
              <a:spcBef>
                <a:spcPct val="30000"/>
              </a:spcBef>
              <a:buClr>
                <a:srgbClr val="669900"/>
              </a:buClr>
              <a:buSzPct val="130000"/>
              <a:tabLst>
                <a:tab pos="2862263" algn="ctr"/>
                <a:tab pos="3657600" algn="l"/>
                <a:tab pos="4916488" algn="ctr"/>
                <a:tab pos="5997575" algn="l"/>
              </a:tabLst>
            </a:pPr>
            <a:r>
              <a:rPr lang="en-US" sz="2600" b="1">
                <a:solidFill>
                  <a:srgbClr val="339966"/>
                </a:solidFill>
                <a:cs typeface="Arial" charset="0"/>
              </a:rPr>
              <a:t>c.	</a:t>
            </a:r>
            <a:r>
              <a:rPr lang="en-US" sz="2600">
                <a:cs typeface="Arial" charset="0"/>
              </a:rPr>
              <a:t>Compute the after-tax nominal interest rate, </a:t>
            </a:r>
            <a:br>
              <a:rPr lang="en-US" sz="2600">
                <a:cs typeface="Arial" charset="0"/>
              </a:rPr>
            </a:br>
            <a:r>
              <a:rPr lang="en-US" sz="2600">
                <a:cs typeface="Arial" charset="0"/>
              </a:rPr>
              <a:t>then subtract off inflation to get the </a:t>
            </a:r>
            <a:br>
              <a:rPr lang="en-US" sz="2600">
                <a:cs typeface="Arial" charset="0"/>
              </a:rPr>
            </a:br>
            <a:r>
              <a:rPr lang="en-US" sz="2600">
                <a:cs typeface="Arial" charset="0"/>
              </a:rPr>
              <a:t>after-tax real interest rate for both cases. </a:t>
            </a:r>
          </a:p>
          <a:p>
            <a:pPr marL="914400" lvl="1" indent="-457200">
              <a:lnSpc>
                <a:spcPct val="105000"/>
              </a:lnSpc>
              <a:spcBef>
                <a:spcPct val="40000"/>
              </a:spcBef>
              <a:buClr>
                <a:srgbClr val="669900"/>
              </a:buClr>
              <a:buSzPct val="130000"/>
              <a:tabLst>
                <a:tab pos="2862263" algn="ctr"/>
                <a:tab pos="3657600" algn="l"/>
                <a:tab pos="4916488" algn="ctr"/>
                <a:tab pos="5997575" algn="l"/>
              </a:tabLst>
            </a:pPr>
            <a:r>
              <a:rPr lang="en-US" sz="2600" b="1">
                <a:cs typeface="Arial" charset="0"/>
              </a:rPr>
              <a:t>CASE 1</a:t>
            </a:r>
            <a:r>
              <a:rPr lang="en-US" sz="2600">
                <a:cs typeface="Arial" charset="0"/>
              </a:rPr>
              <a:t>:	nominal 	= 	0.75 x 10% 	= 7.5%</a:t>
            </a:r>
          </a:p>
          <a:p>
            <a:pPr marL="914400" lvl="1" indent="-457200">
              <a:lnSpc>
                <a:spcPct val="105000"/>
              </a:lnSpc>
              <a:spcBef>
                <a:spcPct val="20000"/>
              </a:spcBef>
              <a:buClr>
                <a:srgbClr val="669900"/>
              </a:buClr>
              <a:buSzPct val="130000"/>
              <a:tabLst>
                <a:tab pos="2862263" algn="ctr"/>
                <a:tab pos="3657600" algn="l"/>
                <a:tab pos="4916488" algn="ctr"/>
                <a:tab pos="5997575" algn="l"/>
              </a:tabLst>
            </a:pPr>
            <a:r>
              <a:rPr lang="en-US" sz="2600">
                <a:cs typeface="Arial" charset="0"/>
              </a:rPr>
              <a:t>		real 	= 	7.5% – 0% 	= 7.5%</a:t>
            </a:r>
          </a:p>
          <a:p>
            <a:pPr marL="914400" lvl="1" indent="-457200">
              <a:lnSpc>
                <a:spcPct val="105000"/>
              </a:lnSpc>
              <a:spcBef>
                <a:spcPct val="40000"/>
              </a:spcBef>
              <a:buClr>
                <a:srgbClr val="669900"/>
              </a:buClr>
              <a:buSzPct val="130000"/>
              <a:tabLst>
                <a:tab pos="2862263" algn="ctr"/>
                <a:tab pos="3657600" algn="l"/>
                <a:tab pos="4916488" algn="ctr"/>
                <a:tab pos="5997575" algn="l"/>
              </a:tabLst>
            </a:pPr>
            <a:r>
              <a:rPr lang="en-US" sz="2600" b="1">
                <a:cs typeface="Arial" charset="0"/>
              </a:rPr>
              <a:t>CASE 2</a:t>
            </a:r>
            <a:r>
              <a:rPr lang="en-US" sz="2600">
                <a:cs typeface="Arial" charset="0"/>
              </a:rPr>
              <a:t>:	nominal 	= 	0.75 x 20% 	= 15%</a:t>
            </a:r>
          </a:p>
          <a:p>
            <a:pPr marL="914400" lvl="1" indent="-457200">
              <a:lnSpc>
                <a:spcPct val="105000"/>
              </a:lnSpc>
              <a:spcBef>
                <a:spcPct val="20000"/>
              </a:spcBef>
              <a:buClr>
                <a:srgbClr val="669900"/>
              </a:buClr>
              <a:buSzPct val="130000"/>
              <a:tabLst>
                <a:tab pos="2862263" algn="ctr"/>
                <a:tab pos="3657600" algn="l"/>
                <a:tab pos="4916488" algn="ctr"/>
                <a:tab pos="5997575" algn="l"/>
              </a:tabLst>
            </a:pPr>
            <a:r>
              <a:rPr lang="en-US" sz="2600">
                <a:cs typeface="Arial" charset="0"/>
              </a:rPr>
              <a:t>		real 	= 	15% – 10% 	=   5%</a:t>
            </a:r>
          </a:p>
        </p:txBody>
      </p:sp>
      <p:sp>
        <p:nvSpPr>
          <p:cNvPr id="54279" name="Rectangle 7"/>
          <p:cNvSpPr>
            <a:spLocks noChangeArrowheads="1"/>
          </p:cNvSpPr>
          <p:nvPr/>
        </p:nvSpPr>
        <p:spPr bwMode="auto">
          <a:xfrm>
            <a:off x="603250" y="1370013"/>
            <a:ext cx="804862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25000"/>
              </a:spcBef>
              <a:buClr>
                <a:srgbClr val="669900"/>
              </a:buClr>
              <a:buSzPct val="120000"/>
              <a:buFont typeface="Wingdings" pitchFamily="2" charset="2"/>
              <a:buNone/>
            </a:pPr>
            <a:r>
              <a:rPr lang="en-US" sz="2600"/>
              <a:t>Deposit = $1000.   Tax rate = 25%. </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1</a:t>
            </a:r>
            <a:r>
              <a:rPr lang="en-US" sz="2600">
                <a:solidFill>
                  <a:srgbClr val="996633"/>
                </a:solidFill>
              </a:rPr>
              <a:t>:  inflation = 0%, nom. interest rate = 10%</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2</a:t>
            </a:r>
            <a:r>
              <a:rPr lang="en-US" sz="2600">
                <a:solidFill>
                  <a:srgbClr val="996633"/>
                </a:solidFill>
              </a:rPr>
              <a:t>:  inflation = 10%, nom. interest rate = 20%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67</a:t>
            </a:fld>
            <a:endParaRPr lang="en-US"/>
          </a:p>
        </p:txBody>
      </p:sp>
    </p:spTree>
    <p:extLst>
      <p:ext uri="{BB962C8B-B14F-4D97-AF65-F5344CB8AC3E}">
        <p14:creationId xmlns:p14="http://schemas.microsoft.com/office/powerpoint/2010/main" val="1509687580"/>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9798">
                                            <p:txEl>
                                              <p:pRg st="1" end="1"/>
                                            </p:txEl>
                                          </p:spTgt>
                                        </p:tgtEl>
                                        <p:attrNameLst>
                                          <p:attrName>style.visibility</p:attrName>
                                        </p:attrNameLst>
                                      </p:cBhvr>
                                      <p:to>
                                        <p:strVal val="visible"/>
                                      </p:to>
                                    </p:set>
                                    <p:animEffect transition="in" filter="wipe(left)">
                                      <p:cBhvr>
                                        <p:cTn id="7" dur="500"/>
                                        <p:tgtEl>
                                          <p:spTgt spid="28979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9798">
                                            <p:txEl>
                                              <p:pRg st="2" end="2"/>
                                            </p:txEl>
                                          </p:spTgt>
                                        </p:tgtEl>
                                        <p:attrNameLst>
                                          <p:attrName>style.visibility</p:attrName>
                                        </p:attrNameLst>
                                      </p:cBhvr>
                                      <p:to>
                                        <p:strVal val="visible"/>
                                      </p:to>
                                    </p:set>
                                    <p:animEffect transition="in" filter="wipe(left)">
                                      <p:cBhvr>
                                        <p:cTn id="12" dur="500"/>
                                        <p:tgtEl>
                                          <p:spTgt spid="2897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9798">
                                            <p:txEl>
                                              <p:pRg st="3" end="3"/>
                                            </p:txEl>
                                          </p:spTgt>
                                        </p:tgtEl>
                                        <p:attrNameLst>
                                          <p:attrName>style.visibility</p:attrName>
                                        </p:attrNameLst>
                                      </p:cBhvr>
                                      <p:to>
                                        <p:strVal val="visible"/>
                                      </p:to>
                                    </p:set>
                                    <p:animEffect transition="in" filter="wipe(left)">
                                      <p:cBhvr>
                                        <p:cTn id="17" dur="500"/>
                                        <p:tgtEl>
                                          <p:spTgt spid="28979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9798">
                                            <p:txEl>
                                              <p:pRg st="4" end="4"/>
                                            </p:txEl>
                                          </p:spTgt>
                                        </p:tgtEl>
                                        <p:attrNameLst>
                                          <p:attrName>style.visibility</p:attrName>
                                        </p:attrNameLst>
                                      </p:cBhvr>
                                      <p:to>
                                        <p:strVal val="visible"/>
                                      </p:to>
                                    </p:set>
                                    <p:animEffect transition="in" filter="wipe(left)">
                                      <p:cBhvr>
                                        <p:cTn id="22" dur="500"/>
                                        <p:tgtEl>
                                          <p:spTgt spid="2897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8"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ChangeArrowheads="1"/>
          </p:cNvSpPr>
          <p:nvPr/>
        </p:nvSpPr>
        <p:spPr bwMode="auto">
          <a:xfrm>
            <a:off x="0" y="0"/>
            <a:ext cx="381000" cy="6858000"/>
          </a:xfrm>
          <a:prstGeom prst="rect">
            <a:avLst/>
          </a:prstGeom>
          <a:solidFill>
            <a:srgbClr val="9966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cs typeface="Arial" charset="0"/>
            </a:endParaRPr>
          </a:p>
        </p:txBody>
      </p:sp>
      <p:sp>
        <p:nvSpPr>
          <p:cNvPr id="73732" name="Rectangle 4"/>
          <p:cNvSpPr>
            <a:spLocks noGrp="1" noChangeArrowheads="1"/>
          </p:cNvSpPr>
          <p:nvPr>
            <p:ph type="title"/>
          </p:nvPr>
        </p:nvSpPr>
        <p:spPr>
          <a:xfrm>
            <a:off x="587375" y="352425"/>
            <a:ext cx="8208963" cy="954088"/>
          </a:xfrm>
        </p:spPr>
        <p:txBody>
          <a:bodyPr tIns="0" bIns="0" anchor="t">
            <a:normAutofit fontScale="90000"/>
          </a:bodyPr>
          <a:lstStyle/>
          <a:p>
            <a:pPr algn="l" eaLnBrk="1" hangingPunct="1">
              <a:defRPr/>
            </a:pPr>
            <a:r>
              <a:rPr lang="en-US" sz="2400" b="0" smtClean="0">
                <a:solidFill>
                  <a:srgbClr val="339966"/>
                </a:solidFill>
                <a:effectLst>
                  <a:outerShdw blurRad="38100" dist="38100" dir="2700000" algn="tl">
                    <a:srgbClr val="C0C0C0"/>
                  </a:outerShdw>
                </a:effectLst>
                <a:latin typeface="Tahoma" pitchFamily="34" charset="0"/>
                <a:cs typeface="Arial" charset="0"/>
              </a:rPr>
              <a:t>A C T I V E  L E A R N I N G  </a:t>
            </a:r>
            <a:r>
              <a:rPr lang="en-US" sz="2800" i="1" smtClean="0">
                <a:solidFill>
                  <a:srgbClr val="339966"/>
                </a:solidFill>
                <a:effectLst>
                  <a:outerShdw blurRad="38100" dist="38100" dir="2700000" algn="tl">
                    <a:srgbClr val="C0C0C0"/>
                  </a:outerShdw>
                </a:effectLst>
                <a:latin typeface="Tahoma" pitchFamily="34" charset="0"/>
                <a:cs typeface="Arial" charset="0"/>
              </a:rPr>
              <a:t>3</a:t>
            </a:r>
            <a:r>
              <a:rPr lang="en-US" sz="2400" b="0" smtClean="0">
                <a:solidFill>
                  <a:srgbClr val="339966"/>
                </a:solidFill>
                <a:effectLst>
                  <a:outerShdw blurRad="38100" dist="38100" dir="2700000" algn="tl">
                    <a:srgbClr val="C0C0C0"/>
                  </a:outerShdw>
                </a:effectLst>
                <a:latin typeface="Tahoma" pitchFamily="34" charset="0"/>
                <a:cs typeface="Arial" charset="0"/>
              </a:rPr>
              <a:t>   </a:t>
            </a:r>
            <a:br>
              <a:rPr lang="en-US" sz="2400" b="0" smtClean="0">
                <a:solidFill>
                  <a:srgbClr val="339966"/>
                </a:solidFill>
                <a:effectLst>
                  <a:outerShdw blurRad="38100" dist="38100" dir="2700000" algn="tl">
                    <a:srgbClr val="C0C0C0"/>
                  </a:outerShdw>
                </a:effectLst>
                <a:latin typeface="Tahoma" pitchFamily="34" charset="0"/>
                <a:cs typeface="Arial" charset="0"/>
              </a:rPr>
            </a:br>
            <a:r>
              <a:rPr lang="en-US" sz="3600" smtClean="0">
                <a:solidFill>
                  <a:srgbClr val="339966"/>
                </a:solidFill>
                <a:effectLst>
                  <a:outerShdw blurRad="38100" dist="38100" dir="2700000" algn="tl">
                    <a:srgbClr val="C0C0C0"/>
                  </a:outerShdw>
                </a:effectLst>
                <a:cs typeface="Arial" charset="0"/>
              </a:rPr>
              <a:t>Summary and lessons</a:t>
            </a:r>
          </a:p>
        </p:txBody>
      </p:sp>
      <p:grpSp>
        <p:nvGrpSpPr>
          <p:cNvPr id="55300" name="Group 11"/>
          <p:cNvGrpSpPr>
            <a:grpSpLocks/>
          </p:cNvGrpSpPr>
          <p:nvPr/>
        </p:nvGrpSpPr>
        <p:grpSpPr bwMode="auto">
          <a:xfrm>
            <a:off x="593725" y="290513"/>
            <a:ext cx="8210550" cy="1049337"/>
            <a:chOff x="374" y="183"/>
            <a:chExt cx="5000" cy="661"/>
          </a:xfrm>
        </p:grpSpPr>
        <p:sp>
          <p:nvSpPr>
            <p:cNvPr id="55304" name="Line 9"/>
            <p:cNvSpPr>
              <a:spLocks noChangeShapeType="1"/>
            </p:cNvSpPr>
            <p:nvPr/>
          </p:nvSpPr>
          <p:spPr bwMode="auto">
            <a:xfrm>
              <a:off x="376" y="844"/>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5" name="Line 10"/>
            <p:cNvSpPr>
              <a:spLocks noChangeShapeType="1"/>
            </p:cNvSpPr>
            <p:nvPr/>
          </p:nvSpPr>
          <p:spPr bwMode="auto">
            <a:xfrm>
              <a:off x="374" y="183"/>
              <a:ext cx="4998"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5943" name="Rectangle 7"/>
          <p:cNvSpPr>
            <a:spLocks noChangeArrowheads="1"/>
          </p:cNvSpPr>
          <p:nvPr/>
        </p:nvSpPr>
        <p:spPr bwMode="auto">
          <a:xfrm>
            <a:off x="1033463" y="3165475"/>
            <a:ext cx="7458075" cy="2797175"/>
          </a:xfrm>
          <a:prstGeom prst="rect">
            <a:avLst/>
          </a:prstGeom>
          <a:solidFill>
            <a:schemeClr val="bg1"/>
          </a:solidFill>
          <a:ln w="9525">
            <a:solidFill>
              <a:schemeClr val="tx1"/>
            </a:solidFill>
            <a:miter lim="800000"/>
            <a:headEnd/>
            <a:tailEnd/>
          </a:ln>
          <a:effectLst>
            <a:outerShdw dist="89803" dir="2700000" algn="ctr" rotWithShape="0">
              <a:schemeClr val="bg2"/>
            </a:outerShdw>
          </a:effectLst>
        </p:spPr>
        <p:txBody>
          <a:bodyPr lIns="137160" tIns="91440"/>
          <a:lstStyle/>
          <a:p>
            <a:pPr>
              <a:lnSpc>
                <a:spcPct val="105000"/>
              </a:lnSpc>
              <a:spcBef>
                <a:spcPct val="25000"/>
              </a:spcBef>
              <a:buClr>
                <a:srgbClr val="669900"/>
              </a:buClr>
              <a:buSzPct val="120000"/>
              <a:buFont typeface="Wingdings" pitchFamily="2" charset="2"/>
              <a:buNone/>
              <a:defRPr/>
            </a:pPr>
            <a:r>
              <a:rPr lang="en-US" sz="2700">
                <a:cs typeface="Arial" charset="0"/>
              </a:rPr>
              <a:t>Inflation…</a:t>
            </a:r>
          </a:p>
          <a:p>
            <a:pPr marL="511175" lvl="1" indent="-396875">
              <a:lnSpc>
                <a:spcPct val="105000"/>
              </a:lnSpc>
              <a:spcBef>
                <a:spcPct val="25000"/>
              </a:spcBef>
              <a:buClr>
                <a:srgbClr val="339966"/>
              </a:buClr>
              <a:buSzPct val="120000"/>
              <a:buFont typeface="Wingdings" pitchFamily="2" charset="2"/>
              <a:buChar char="§"/>
              <a:defRPr/>
            </a:pPr>
            <a:r>
              <a:rPr lang="en-US" sz="2700">
                <a:cs typeface="Arial" charset="0"/>
              </a:rPr>
              <a:t>raises nominal interest rates (Fisher effect) but not real interest rates</a:t>
            </a:r>
          </a:p>
          <a:p>
            <a:pPr marL="511175" lvl="1" indent="-396875">
              <a:lnSpc>
                <a:spcPct val="105000"/>
              </a:lnSpc>
              <a:spcBef>
                <a:spcPct val="25000"/>
              </a:spcBef>
              <a:buClr>
                <a:srgbClr val="339966"/>
              </a:buClr>
              <a:buSzPct val="120000"/>
              <a:buFont typeface="Wingdings" pitchFamily="2" charset="2"/>
              <a:buChar char="§"/>
              <a:defRPr/>
            </a:pPr>
            <a:r>
              <a:rPr lang="en-US" sz="2700">
                <a:cs typeface="Arial" charset="0"/>
              </a:rPr>
              <a:t>increases savers’ tax burdens</a:t>
            </a:r>
          </a:p>
          <a:p>
            <a:pPr marL="511175" lvl="1" indent="-396875">
              <a:lnSpc>
                <a:spcPct val="105000"/>
              </a:lnSpc>
              <a:spcBef>
                <a:spcPct val="25000"/>
              </a:spcBef>
              <a:buClr>
                <a:srgbClr val="339966"/>
              </a:buClr>
              <a:buSzPct val="120000"/>
              <a:buFont typeface="Wingdings" pitchFamily="2" charset="2"/>
              <a:buChar char="§"/>
              <a:defRPr/>
            </a:pPr>
            <a:r>
              <a:rPr lang="en-US" sz="2700">
                <a:cs typeface="Arial" charset="0"/>
              </a:rPr>
              <a:t>lowers the after-tax real interest rate</a:t>
            </a:r>
          </a:p>
        </p:txBody>
      </p:sp>
      <p:sp>
        <p:nvSpPr>
          <p:cNvPr id="55303" name="Rectangle 7"/>
          <p:cNvSpPr>
            <a:spLocks noChangeArrowheads="1"/>
          </p:cNvSpPr>
          <p:nvPr/>
        </p:nvSpPr>
        <p:spPr bwMode="auto">
          <a:xfrm>
            <a:off x="603250" y="1370013"/>
            <a:ext cx="8048625"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5000"/>
              </a:lnSpc>
              <a:spcBef>
                <a:spcPct val="25000"/>
              </a:spcBef>
              <a:buClr>
                <a:srgbClr val="669900"/>
              </a:buClr>
              <a:buSzPct val="120000"/>
              <a:buFont typeface="Wingdings" pitchFamily="2" charset="2"/>
              <a:buNone/>
            </a:pPr>
            <a:r>
              <a:rPr lang="en-US" sz="2600"/>
              <a:t>Deposit = $1000.   Tax rate = 25%. </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1</a:t>
            </a:r>
            <a:r>
              <a:rPr lang="en-US" sz="2600">
                <a:solidFill>
                  <a:srgbClr val="996633"/>
                </a:solidFill>
              </a:rPr>
              <a:t>:  inflation = 0%, nom. interest rate = 10%</a:t>
            </a:r>
          </a:p>
          <a:p>
            <a:pPr marL="628650" lvl="1" indent="-514350">
              <a:lnSpc>
                <a:spcPct val="105000"/>
              </a:lnSpc>
              <a:spcBef>
                <a:spcPct val="25000"/>
              </a:spcBef>
              <a:buClr>
                <a:srgbClr val="669900"/>
              </a:buClr>
              <a:buSzPct val="120000"/>
              <a:buFont typeface="Wingdings" pitchFamily="2" charset="2"/>
              <a:buNone/>
            </a:pPr>
            <a:r>
              <a:rPr lang="en-US" sz="2600" b="1">
                <a:solidFill>
                  <a:srgbClr val="996633"/>
                </a:solidFill>
              </a:rPr>
              <a:t>CASE 2</a:t>
            </a:r>
            <a:r>
              <a:rPr lang="en-US" sz="2600">
                <a:solidFill>
                  <a:srgbClr val="996633"/>
                </a:solidFill>
              </a:rPr>
              <a:t>:  inflation = 10%, nom. interest rate = 20%</a:t>
            </a:r>
          </a:p>
        </p:txBody>
      </p:sp>
      <p:sp>
        <p:nvSpPr>
          <p:cNvPr id="2" name="Slide Number Placeholder 1"/>
          <p:cNvSpPr>
            <a:spLocks noGrp="1"/>
          </p:cNvSpPr>
          <p:nvPr>
            <p:ph type="sldNum" sz="quarter" idx="12"/>
          </p:nvPr>
        </p:nvSpPr>
        <p:spPr/>
        <p:txBody>
          <a:bodyPr/>
          <a:lstStyle/>
          <a:p>
            <a:fld id="{70657FC0-C782-452F-B05B-E468C7F98286}" type="slidenum">
              <a:rPr lang="en-US" smtClean="0"/>
              <a:pPr/>
              <a:t>68</a:t>
            </a:fld>
            <a:endParaRPr lang="en-US"/>
          </a:p>
        </p:txBody>
      </p:sp>
    </p:spTree>
    <p:extLst>
      <p:ext uri="{BB962C8B-B14F-4D97-AF65-F5344CB8AC3E}">
        <p14:creationId xmlns:p14="http://schemas.microsoft.com/office/powerpoint/2010/main" val="381775564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5943">
                                            <p:txEl>
                                              <p:pRg st="1" end="1"/>
                                            </p:txEl>
                                          </p:spTgt>
                                        </p:tgtEl>
                                        <p:attrNameLst>
                                          <p:attrName>style.visibility</p:attrName>
                                        </p:attrNameLst>
                                      </p:cBhvr>
                                      <p:to>
                                        <p:strVal val="visible"/>
                                      </p:to>
                                    </p:set>
                                    <p:animEffect transition="in" filter="wipe(left)">
                                      <p:cBhvr>
                                        <p:cTn id="7" dur="500"/>
                                        <p:tgtEl>
                                          <p:spTgt spid="2959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5943">
                                            <p:txEl>
                                              <p:pRg st="2" end="2"/>
                                            </p:txEl>
                                          </p:spTgt>
                                        </p:tgtEl>
                                        <p:attrNameLst>
                                          <p:attrName>style.visibility</p:attrName>
                                        </p:attrNameLst>
                                      </p:cBhvr>
                                      <p:to>
                                        <p:strVal val="visible"/>
                                      </p:to>
                                    </p:set>
                                    <p:animEffect transition="in" filter="wipe(left)">
                                      <p:cBhvr>
                                        <p:cTn id="12" dur="500"/>
                                        <p:tgtEl>
                                          <p:spTgt spid="2959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5943">
                                            <p:txEl>
                                              <p:pRg st="3" end="3"/>
                                            </p:txEl>
                                          </p:spTgt>
                                        </p:tgtEl>
                                        <p:attrNameLst>
                                          <p:attrName>style.visibility</p:attrName>
                                        </p:attrNameLst>
                                      </p:cBhvr>
                                      <p:to>
                                        <p:strVal val="visible"/>
                                      </p:to>
                                    </p:set>
                                    <p:animEffect transition="in" filter="wipe(left)">
                                      <p:cBhvr>
                                        <p:cTn id="17" dur="500"/>
                                        <p:tgtEl>
                                          <p:spTgt spid="2959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3" grpId="0" build="p" bldLvl="2"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72E6E7-E658-47A9-B9BB-0DC940B9A676}" type="slidenum">
              <a:rPr lang="en-US">
                <a:solidFill>
                  <a:srgbClr val="777777"/>
                </a:solidFill>
              </a:rPr>
              <a:pPr eaLnBrk="1" hangingPunct="1"/>
              <a:t>69</a:t>
            </a:fld>
            <a:endParaRPr lang="en-US">
              <a:solidFill>
                <a:srgbClr val="777777"/>
              </a:solidFill>
            </a:endParaRPr>
          </a:p>
        </p:txBody>
      </p:sp>
      <p:sp>
        <p:nvSpPr>
          <p:cNvPr id="56324" name="Rectangle 2"/>
          <p:cNvSpPr>
            <a:spLocks noGrp="1" noChangeArrowheads="1"/>
          </p:cNvSpPr>
          <p:nvPr>
            <p:ph type="title" idx="4294967295"/>
          </p:nvPr>
        </p:nvSpPr>
        <p:spPr>
          <a:xfrm>
            <a:off x="0" y="207963"/>
            <a:ext cx="9144000" cy="649287"/>
          </a:xfrm>
        </p:spPr>
        <p:txBody>
          <a:bodyPr/>
          <a:lstStyle/>
          <a:p>
            <a:pPr eaLnBrk="1" hangingPunct="1"/>
            <a:r>
              <a:rPr lang="en-US" sz="3600" smtClean="0"/>
              <a:t>A Special Cost of Unexpected Inflation</a:t>
            </a:r>
          </a:p>
        </p:txBody>
      </p:sp>
      <p:sp>
        <p:nvSpPr>
          <p:cNvPr id="56325" name="Rectangle 3"/>
          <p:cNvSpPr>
            <a:spLocks noGrp="1" noChangeArrowheads="1"/>
          </p:cNvSpPr>
          <p:nvPr>
            <p:ph type="body" idx="4294967295"/>
          </p:nvPr>
        </p:nvSpPr>
        <p:spPr>
          <a:xfrm>
            <a:off x="0" y="898525"/>
            <a:ext cx="8229600" cy="5495925"/>
          </a:xfrm>
        </p:spPr>
        <p:txBody>
          <a:bodyPr/>
          <a:lstStyle/>
          <a:p>
            <a:pPr eaLnBrk="1" hangingPunct="1"/>
            <a:r>
              <a:rPr lang="en-US" sz="2700" b="1" smtClean="0">
                <a:solidFill>
                  <a:srgbClr val="CC0000"/>
                </a:solidFill>
              </a:rPr>
              <a:t>(f) Arbitrary redistributions of wealth</a:t>
            </a:r>
            <a:r>
              <a:rPr lang="en-US" sz="2700" smtClean="0"/>
              <a:t>   </a:t>
            </a:r>
            <a:br>
              <a:rPr lang="en-US" sz="2700" smtClean="0"/>
            </a:br>
            <a:r>
              <a:rPr lang="en-US" sz="2700" smtClean="0"/>
              <a:t>Higher-than-expected inflation </a:t>
            </a:r>
            <a:r>
              <a:rPr lang="en-US" sz="2700" i="1" smtClean="0"/>
              <a:t>transfers purchasing power</a:t>
            </a:r>
            <a:r>
              <a:rPr lang="en-US" sz="2700" smtClean="0"/>
              <a:t> from creditors to debtors: Debtors get to repay their debt with dollars that aren’t worth as much.  </a:t>
            </a:r>
          </a:p>
          <a:p>
            <a:pPr eaLnBrk="1" hangingPunct="1">
              <a:buFont typeface="Wingdings" pitchFamily="2" charset="2"/>
              <a:buNone/>
            </a:pPr>
            <a:r>
              <a:rPr lang="en-US" sz="2700" smtClean="0"/>
              <a:t>	Lower-than-expected inflation transfers purchasing power from debtors to creditors.  </a:t>
            </a:r>
          </a:p>
          <a:p>
            <a:pPr eaLnBrk="1" hangingPunct="1">
              <a:buFont typeface="Wingdings" pitchFamily="2" charset="2"/>
              <a:buNone/>
            </a:pPr>
            <a:r>
              <a:rPr lang="en-US" sz="2700" smtClean="0"/>
              <a:t>	High inflation is more variable and less predictable than low inflation.  </a:t>
            </a:r>
          </a:p>
          <a:p>
            <a:pPr eaLnBrk="1" hangingPunct="1">
              <a:buFont typeface="Wingdings" pitchFamily="2" charset="2"/>
              <a:buNone/>
            </a:pPr>
            <a:r>
              <a:rPr lang="en-US" sz="2700" smtClean="0"/>
              <a:t>	So, these </a:t>
            </a:r>
            <a:r>
              <a:rPr lang="en-US" sz="2700" i="1" smtClean="0"/>
              <a:t>arbitrary redistributions</a:t>
            </a:r>
            <a:r>
              <a:rPr lang="en-US" sz="2700" smtClean="0"/>
              <a:t> are frequent when inflation is high.  </a:t>
            </a:r>
          </a:p>
        </p:txBody>
      </p:sp>
      <p:sp>
        <p:nvSpPr>
          <p:cNvPr id="5632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145396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animEffect transition="in" filter="wipe(left)">
                                      <p:cBhvr>
                                        <p:cTn id="7" dur="500"/>
                                        <p:tgtEl>
                                          <p:spTgt spid="563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5">
                                            <p:txEl>
                                              <p:pRg st="1" end="1"/>
                                            </p:txEl>
                                          </p:spTgt>
                                        </p:tgtEl>
                                        <p:attrNameLst>
                                          <p:attrName>style.visibility</p:attrName>
                                        </p:attrNameLst>
                                      </p:cBhvr>
                                      <p:to>
                                        <p:strVal val="visible"/>
                                      </p:to>
                                    </p:set>
                                    <p:animEffect transition="in" filter="wipe(left)">
                                      <p:cBhvr>
                                        <p:cTn id="12" dur="500"/>
                                        <p:tgtEl>
                                          <p:spTgt spid="563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325">
                                            <p:txEl>
                                              <p:pRg st="2" end="2"/>
                                            </p:txEl>
                                          </p:spTgt>
                                        </p:tgtEl>
                                        <p:attrNameLst>
                                          <p:attrName>style.visibility</p:attrName>
                                        </p:attrNameLst>
                                      </p:cBhvr>
                                      <p:to>
                                        <p:strVal val="visible"/>
                                      </p:to>
                                    </p:set>
                                    <p:animEffect transition="in" filter="wipe(left)">
                                      <p:cBhvr>
                                        <p:cTn id="17" dur="500"/>
                                        <p:tgtEl>
                                          <p:spTgt spid="563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5">
                                            <p:txEl>
                                              <p:pRg st="3" end="3"/>
                                            </p:txEl>
                                          </p:spTgt>
                                        </p:tgtEl>
                                        <p:attrNameLst>
                                          <p:attrName>style.visibility</p:attrName>
                                        </p:attrNameLst>
                                      </p:cBhvr>
                                      <p:to>
                                        <p:strVal val="visible"/>
                                      </p:to>
                                    </p:set>
                                    <p:animEffect transition="in" filter="wipe(left)">
                                      <p:cBhvr>
                                        <p:cTn id="22" dur="500"/>
                                        <p:tgtEl>
                                          <p:spTgt spid="563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bldLvl="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normAutofit fontScale="90000"/>
          </a:bodyPr>
          <a:lstStyle/>
          <a:p>
            <a:r>
              <a:rPr lang="en-US" dirty="0" smtClean="0"/>
              <a:t/>
            </a:r>
            <a:br>
              <a:rPr lang="en-US" dirty="0" smtClean="0"/>
            </a:br>
            <a:r>
              <a:rPr lang="en-US" dirty="0" smtClean="0"/>
              <a:t>Channeling Funds from Savers to Investors                 </a:t>
            </a:r>
          </a:p>
        </p:txBody>
      </p:sp>
      <p:pic>
        <p:nvPicPr>
          <p:cNvPr id="9221" name="Picture 3" descr="F:\W22_01.E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6868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0657FC0-C782-452F-B05B-E468C7F98286}" type="slidenum">
              <a:rPr lang="en-US" smtClean="0"/>
              <a:pPr/>
              <a:t>7</a:t>
            </a:fld>
            <a:endParaRPr lang="en-US"/>
          </a:p>
        </p:txBody>
      </p:sp>
    </p:spTree>
    <p:extLst>
      <p:ext uri="{BB962C8B-B14F-4D97-AF65-F5344CB8AC3E}">
        <p14:creationId xmlns:p14="http://schemas.microsoft.com/office/powerpoint/2010/main" val="603047292"/>
      </p:ext>
    </p:extLst>
  </p:cSld>
  <p:clrMapOvr>
    <a:masterClrMapping/>
  </p:clrMapOvr>
  <p:transition>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EC1774-18C1-4D9B-ABC4-68D103662753}" type="slidenum">
              <a:rPr lang="en-US">
                <a:solidFill>
                  <a:srgbClr val="777777"/>
                </a:solidFill>
              </a:rPr>
              <a:pPr eaLnBrk="1" hangingPunct="1"/>
              <a:t>70</a:t>
            </a:fld>
            <a:endParaRPr lang="en-US">
              <a:solidFill>
                <a:srgbClr val="777777"/>
              </a:solidFill>
            </a:endParaRPr>
          </a:p>
        </p:txBody>
      </p:sp>
      <p:sp>
        <p:nvSpPr>
          <p:cNvPr id="57348" name="Rectangle 2"/>
          <p:cNvSpPr>
            <a:spLocks noGrp="1" noChangeArrowheads="1"/>
          </p:cNvSpPr>
          <p:nvPr>
            <p:ph type="title" idx="4294967295"/>
          </p:nvPr>
        </p:nvSpPr>
        <p:spPr>
          <a:xfrm>
            <a:off x="0" y="207963"/>
            <a:ext cx="8229600" cy="649287"/>
          </a:xfrm>
        </p:spPr>
        <p:txBody>
          <a:bodyPr/>
          <a:lstStyle/>
          <a:p>
            <a:pPr eaLnBrk="1" hangingPunct="1"/>
            <a:r>
              <a:rPr lang="en-US" sz="3600" smtClean="0"/>
              <a:t>The Costs of Inflation</a:t>
            </a:r>
          </a:p>
        </p:txBody>
      </p:sp>
      <p:sp>
        <p:nvSpPr>
          <p:cNvPr id="57349" name="Rectangle 3"/>
          <p:cNvSpPr>
            <a:spLocks noGrp="1" noChangeArrowheads="1"/>
          </p:cNvSpPr>
          <p:nvPr>
            <p:ph type="body" idx="4294967295"/>
          </p:nvPr>
        </p:nvSpPr>
        <p:spPr>
          <a:xfrm>
            <a:off x="0" y="898525"/>
            <a:ext cx="8229600" cy="5495925"/>
          </a:xfrm>
        </p:spPr>
        <p:txBody>
          <a:bodyPr/>
          <a:lstStyle/>
          <a:p>
            <a:pPr eaLnBrk="1" hangingPunct="1"/>
            <a:r>
              <a:rPr lang="en-US" sz="2700" smtClean="0"/>
              <a:t>All these costs are quite high for economies experiencing hyperinflation.  </a:t>
            </a:r>
          </a:p>
          <a:p>
            <a:pPr eaLnBrk="1" hangingPunct="1"/>
            <a:r>
              <a:rPr lang="en-US" sz="2700" smtClean="0"/>
              <a:t>For economies with low inflation (&lt; 10% per year), </a:t>
            </a:r>
            <a:br>
              <a:rPr lang="en-US" sz="2700" smtClean="0"/>
            </a:br>
            <a:r>
              <a:rPr lang="en-US" sz="2700" smtClean="0"/>
              <a:t>these costs are probably much smaller, </a:t>
            </a:r>
            <a:br>
              <a:rPr lang="en-US" sz="2700" smtClean="0"/>
            </a:br>
            <a:r>
              <a:rPr lang="en-US" sz="2700" smtClean="0"/>
              <a:t>though their exact size is open to debate. </a:t>
            </a:r>
          </a:p>
        </p:txBody>
      </p:sp>
      <p:sp>
        <p:nvSpPr>
          <p:cNvPr id="5735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14855404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wipe(left)">
                                      <p:cBhvr>
                                        <p:cTn id="7" dur="500"/>
                                        <p:tgtEl>
                                          <p:spTgt spid="57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wipe(left)">
                                      <p:cBhvr>
                                        <p:cTn id="12" dur="500"/>
                                        <p:tgtEl>
                                          <p:spTgt spid="573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bldLvl="4"/>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13B59B-AA0A-484C-A1DD-919F31ECFDA9}" type="slidenum">
              <a:rPr lang="en-US">
                <a:solidFill>
                  <a:srgbClr val="777777"/>
                </a:solidFill>
              </a:rPr>
              <a:pPr eaLnBrk="1" hangingPunct="1"/>
              <a:t>71</a:t>
            </a:fld>
            <a:endParaRPr lang="en-US">
              <a:solidFill>
                <a:srgbClr val="777777"/>
              </a:solidFill>
            </a:endParaRPr>
          </a:p>
        </p:txBody>
      </p:sp>
      <p:sp>
        <p:nvSpPr>
          <p:cNvPr id="58372" name="Rectangle 2"/>
          <p:cNvSpPr>
            <a:spLocks noGrp="1" noChangeArrowheads="1"/>
          </p:cNvSpPr>
          <p:nvPr>
            <p:ph type="title" idx="4294967295"/>
          </p:nvPr>
        </p:nvSpPr>
        <p:spPr>
          <a:xfrm>
            <a:off x="0" y="252413"/>
            <a:ext cx="8410575" cy="681037"/>
          </a:xfrm>
        </p:spPr>
        <p:txBody>
          <a:bodyPr>
            <a:normAutofit fontScale="90000"/>
          </a:bodyPr>
          <a:lstStyle/>
          <a:p>
            <a:pPr eaLnBrk="1" hangingPunct="1"/>
            <a:r>
              <a:rPr lang="en-US" smtClean="0"/>
              <a:t>CONCLUSION</a:t>
            </a:r>
          </a:p>
        </p:txBody>
      </p:sp>
      <p:sp>
        <p:nvSpPr>
          <p:cNvPr id="328707" name="Rectangle 3"/>
          <p:cNvSpPr>
            <a:spLocks noGrp="1" noChangeArrowheads="1"/>
          </p:cNvSpPr>
          <p:nvPr>
            <p:ph type="body" idx="4294967295"/>
          </p:nvPr>
        </p:nvSpPr>
        <p:spPr>
          <a:xfrm>
            <a:off x="0" y="1008063"/>
            <a:ext cx="8313738" cy="5118100"/>
          </a:xfrm>
        </p:spPr>
        <p:txBody>
          <a:bodyPr/>
          <a:lstStyle/>
          <a:p>
            <a:pPr eaLnBrk="1" hangingPunct="1"/>
            <a:r>
              <a:rPr lang="en-US" smtClean="0"/>
              <a:t>This chapter explains one of the Ten Principles of economics:</a:t>
            </a:r>
            <a:br>
              <a:rPr lang="en-US" smtClean="0"/>
            </a:br>
            <a:r>
              <a:rPr lang="en-US" b="1" smtClean="0"/>
              <a:t>	</a:t>
            </a:r>
            <a:r>
              <a:rPr lang="en-US" b="1" i="1" smtClean="0">
                <a:solidFill>
                  <a:srgbClr val="996633"/>
                </a:solidFill>
              </a:rPr>
              <a:t>Prices rise when the government prints </a:t>
            </a:r>
            <a:br>
              <a:rPr lang="en-US" b="1" i="1" smtClean="0">
                <a:solidFill>
                  <a:srgbClr val="996633"/>
                </a:solidFill>
              </a:rPr>
            </a:br>
            <a:r>
              <a:rPr lang="en-US" b="1" i="1" smtClean="0">
                <a:solidFill>
                  <a:srgbClr val="996633"/>
                </a:solidFill>
              </a:rPr>
              <a:t>	too much money.</a:t>
            </a:r>
          </a:p>
          <a:p>
            <a:pPr eaLnBrk="1" hangingPunct="1"/>
            <a:r>
              <a:rPr lang="en-US" smtClean="0"/>
              <a:t>We saw that money is neutral in the long run, affecting only nominal variables. </a:t>
            </a:r>
          </a:p>
          <a:p>
            <a:pPr eaLnBrk="1" hangingPunct="1"/>
            <a:r>
              <a:rPr lang="en-US" smtClean="0"/>
              <a:t>In later chapters, we will see that money has important effects in the short run on real variables like output and employment.  </a:t>
            </a:r>
          </a:p>
        </p:txBody>
      </p:sp>
      <p:sp>
        <p:nvSpPr>
          <p:cNvPr id="5837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Tree>
    <p:extLst>
      <p:ext uri="{BB962C8B-B14F-4D97-AF65-F5344CB8AC3E}">
        <p14:creationId xmlns:p14="http://schemas.microsoft.com/office/powerpoint/2010/main" val="8260118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wipe(left)">
                                      <p:cBhvr>
                                        <p:cTn id="7" dur="500"/>
                                        <p:tgtEl>
                                          <p:spTgt spid="328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707">
                                            <p:txEl>
                                              <p:pRg st="1" end="1"/>
                                            </p:txEl>
                                          </p:spTgt>
                                        </p:tgtEl>
                                        <p:attrNameLst>
                                          <p:attrName>style.visibility</p:attrName>
                                        </p:attrNameLst>
                                      </p:cBhvr>
                                      <p:to>
                                        <p:strVal val="visible"/>
                                      </p:to>
                                    </p:set>
                                    <p:animEffect transition="in" filter="wipe(left)">
                                      <p:cBhvr>
                                        <p:cTn id="12" dur="500"/>
                                        <p:tgtEl>
                                          <p:spTgt spid="328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8707">
                                            <p:txEl>
                                              <p:pRg st="2" end="2"/>
                                            </p:txEl>
                                          </p:spTgt>
                                        </p:tgtEl>
                                        <p:attrNameLst>
                                          <p:attrName>style.visibility</p:attrName>
                                        </p:attrNameLst>
                                      </p:cBhvr>
                                      <p:to>
                                        <p:strVal val="visible"/>
                                      </p:to>
                                    </p:set>
                                    <p:animEffect transition="in" filter="wipe(left)">
                                      <p:cBhvr>
                                        <p:cTn id="17" dur="500"/>
                                        <p:tgtEl>
                                          <p:spTgt spid="328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bldLvl="5"/>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8" descr="Mankiw_PaintingArt.jpg"/>
          <p:cNvPicPr>
            <a:picLocks noChangeAspect="1"/>
          </p:cNvPicPr>
          <p:nvPr/>
        </p:nvPicPr>
        <p:blipFill>
          <a:blip r:embed="rId3" cstate="print">
            <a:extLst>
              <a:ext uri="{28A0092B-C50C-407E-A947-70E740481C1C}">
                <a14:useLocalDpi xmlns:a14="http://schemas.microsoft.com/office/drawing/2010/main" val="0"/>
              </a:ext>
            </a:extLst>
          </a:blip>
          <a:srcRect b="16696"/>
          <a:stretch>
            <a:fillRect/>
          </a:stretch>
        </p:blipFill>
        <p:spPr bwMode="auto">
          <a:xfrm>
            <a:off x="0" y="0"/>
            <a:ext cx="9144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title"/>
          </p:nvPr>
        </p:nvSpPr>
        <p:spPr>
          <a:xfrm>
            <a:off x="0" y="0"/>
            <a:ext cx="9144000" cy="1954213"/>
          </a:xfrm>
          <a:solidFill>
            <a:schemeClr val="bg1">
              <a:alpha val="25000"/>
            </a:schemeClr>
          </a:solidFill>
        </p:spPr>
        <p:txBody>
          <a:bodyPr lIns="365760" tIns="182880" anchor="t"/>
          <a:lstStyle/>
          <a:p>
            <a:pPr algn="l" eaLnBrk="1" hangingPunct="1">
              <a:lnSpc>
                <a:spcPct val="115000"/>
              </a:lnSpc>
              <a:defRPr/>
            </a:pPr>
            <a:r>
              <a:rPr lang="en-US" sz="3700" smtClean="0">
                <a:solidFill>
                  <a:schemeClr val="tx1"/>
                </a:solidFill>
                <a:effectLst>
                  <a:outerShdw blurRad="38100" dist="38100" dir="2700000" algn="tl">
                    <a:srgbClr val="C0C0C0"/>
                  </a:outerShdw>
                </a:effectLst>
              </a:rPr>
              <a:t>CHAPTER SUMMARY</a:t>
            </a:r>
          </a:p>
        </p:txBody>
      </p:sp>
      <p:sp>
        <p:nvSpPr>
          <p:cNvPr id="59396" name="Rectangle 4"/>
          <p:cNvSpPr>
            <a:spLocks noGrp="1" noChangeArrowheads="1"/>
          </p:cNvSpPr>
          <p:nvPr>
            <p:ph idx="1"/>
          </p:nvPr>
        </p:nvSpPr>
        <p:spPr>
          <a:xfrm>
            <a:off x="144463" y="2020888"/>
            <a:ext cx="8813800" cy="4416425"/>
          </a:xfrm>
        </p:spPr>
        <p:txBody>
          <a:bodyPr/>
          <a:lstStyle/>
          <a:p>
            <a:pPr eaLnBrk="1" hangingPunct="1">
              <a:buClr>
                <a:srgbClr val="996633"/>
              </a:buClr>
            </a:pPr>
            <a:r>
              <a:rPr lang="en-US" sz="2700" smtClean="0"/>
              <a:t>To explain inflation in the long run, economists use </a:t>
            </a:r>
            <a:br>
              <a:rPr lang="en-US" sz="2700" smtClean="0"/>
            </a:br>
            <a:r>
              <a:rPr lang="en-US" sz="2700" smtClean="0"/>
              <a:t>the </a:t>
            </a:r>
            <a:r>
              <a:rPr lang="en-US" sz="2700" i="1" smtClean="0"/>
              <a:t>quantity theory of money</a:t>
            </a:r>
            <a:r>
              <a:rPr lang="en-US" sz="2700" smtClean="0"/>
              <a:t>.  According to this theory, the price level depends on the quantity of money, and the inflation rate depends on the money growth rate.  </a:t>
            </a:r>
          </a:p>
          <a:p>
            <a:pPr eaLnBrk="1" hangingPunct="1">
              <a:buClr>
                <a:srgbClr val="996633"/>
              </a:buClr>
            </a:pPr>
            <a:r>
              <a:rPr lang="en-US" sz="2700" smtClean="0"/>
              <a:t>The </a:t>
            </a:r>
            <a:r>
              <a:rPr lang="en-US" sz="2700" i="1" smtClean="0"/>
              <a:t>classical dichotomy</a:t>
            </a:r>
            <a:r>
              <a:rPr lang="en-US" sz="2700" smtClean="0"/>
              <a:t> is the division of variables </a:t>
            </a:r>
            <a:br>
              <a:rPr lang="en-US" sz="2700" smtClean="0"/>
            </a:br>
            <a:r>
              <a:rPr lang="en-US" sz="2700" smtClean="0"/>
              <a:t>into real &amp; nominal.  The </a:t>
            </a:r>
            <a:r>
              <a:rPr lang="en-US" sz="2700" i="1" smtClean="0"/>
              <a:t>neutrality of money</a:t>
            </a:r>
            <a:r>
              <a:rPr lang="en-US" sz="2700" smtClean="0"/>
              <a:t> is the idea that changes in the money supply affect nominal variables but not real ones.  Most economists believe these ideas describe the economy in the long run.</a:t>
            </a:r>
          </a:p>
        </p:txBody>
      </p:sp>
      <p:sp>
        <p:nvSpPr>
          <p:cNvPr id="2" name="Slide Number Placeholder 1"/>
          <p:cNvSpPr>
            <a:spLocks noGrp="1"/>
          </p:cNvSpPr>
          <p:nvPr>
            <p:ph type="sldNum" sz="quarter" idx="12"/>
          </p:nvPr>
        </p:nvSpPr>
        <p:spPr/>
        <p:txBody>
          <a:bodyPr/>
          <a:lstStyle/>
          <a:p>
            <a:fld id="{70657FC0-C782-452F-B05B-E468C7F98286}" type="slidenum">
              <a:rPr lang="en-US" smtClean="0"/>
              <a:pPr/>
              <a:t>72</a:t>
            </a:fld>
            <a:endParaRPr lang="en-US"/>
          </a:p>
        </p:txBody>
      </p:sp>
    </p:spTree>
    <p:extLst>
      <p:ext uri="{BB962C8B-B14F-4D97-AF65-F5344CB8AC3E}">
        <p14:creationId xmlns:p14="http://schemas.microsoft.com/office/powerpoint/2010/main" val="355081077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8" descr="Mankiw_PaintingArt.jpg"/>
          <p:cNvPicPr>
            <a:picLocks noChangeAspect="1"/>
          </p:cNvPicPr>
          <p:nvPr/>
        </p:nvPicPr>
        <p:blipFill>
          <a:blip r:embed="rId3" cstate="print">
            <a:extLst>
              <a:ext uri="{28A0092B-C50C-407E-A947-70E740481C1C}">
                <a14:useLocalDpi xmlns:a14="http://schemas.microsoft.com/office/drawing/2010/main" val="0"/>
              </a:ext>
            </a:extLst>
          </a:blip>
          <a:srcRect b="16696"/>
          <a:stretch>
            <a:fillRect/>
          </a:stretch>
        </p:blipFill>
        <p:spPr bwMode="auto">
          <a:xfrm>
            <a:off x="0" y="0"/>
            <a:ext cx="9144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3"/>
          <p:cNvSpPr>
            <a:spLocks noGrp="1" noChangeArrowheads="1"/>
          </p:cNvSpPr>
          <p:nvPr>
            <p:ph type="title"/>
          </p:nvPr>
        </p:nvSpPr>
        <p:spPr>
          <a:xfrm>
            <a:off x="0" y="0"/>
            <a:ext cx="9144000" cy="1954213"/>
          </a:xfrm>
          <a:solidFill>
            <a:schemeClr val="bg1">
              <a:alpha val="25000"/>
            </a:schemeClr>
          </a:solidFill>
        </p:spPr>
        <p:txBody>
          <a:bodyPr lIns="365760" tIns="182880" anchor="t"/>
          <a:lstStyle/>
          <a:p>
            <a:pPr algn="l" eaLnBrk="1" hangingPunct="1">
              <a:lnSpc>
                <a:spcPct val="115000"/>
              </a:lnSpc>
              <a:defRPr/>
            </a:pPr>
            <a:r>
              <a:rPr lang="en-US" sz="3700" smtClean="0">
                <a:solidFill>
                  <a:schemeClr val="tx1"/>
                </a:solidFill>
                <a:effectLst>
                  <a:outerShdw blurRad="38100" dist="38100" dir="2700000" algn="tl">
                    <a:srgbClr val="C0C0C0"/>
                  </a:outerShdw>
                </a:effectLst>
              </a:rPr>
              <a:t>CHAPTER SUMMARY</a:t>
            </a:r>
          </a:p>
        </p:txBody>
      </p:sp>
      <p:sp>
        <p:nvSpPr>
          <p:cNvPr id="60420" name="Rectangle 4"/>
          <p:cNvSpPr>
            <a:spLocks noGrp="1" noChangeArrowheads="1"/>
          </p:cNvSpPr>
          <p:nvPr>
            <p:ph idx="1"/>
          </p:nvPr>
        </p:nvSpPr>
        <p:spPr>
          <a:xfrm>
            <a:off x="111125" y="1871663"/>
            <a:ext cx="8890000" cy="4783137"/>
          </a:xfrm>
        </p:spPr>
        <p:txBody>
          <a:bodyPr/>
          <a:lstStyle/>
          <a:p>
            <a:pPr eaLnBrk="1" hangingPunct="1">
              <a:spcBef>
                <a:spcPct val="40000"/>
              </a:spcBef>
              <a:buClr>
                <a:srgbClr val="996633"/>
              </a:buClr>
            </a:pPr>
            <a:r>
              <a:rPr lang="en-US" sz="2700" smtClean="0"/>
              <a:t>The </a:t>
            </a:r>
            <a:r>
              <a:rPr lang="en-US" sz="2700" i="1" smtClean="0"/>
              <a:t>inflation tax</a:t>
            </a:r>
            <a:r>
              <a:rPr lang="en-US" sz="2700" smtClean="0"/>
              <a:t> is the loss in the real value of people’s money holdings when the government causes inflation by printing money. </a:t>
            </a:r>
          </a:p>
          <a:p>
            <a:pPr eaLnBrk="1" hangingPunct="1">
              <a:spcBef>
                <a:spcPct val="40000"/>
              </a:spcBef>
              <a:buClr>
                <a:srgbClr val="996633"/>
              </a:buClr>
            </a:pPr>
            <a:r>
              <a:rPr lang="en-US" sz="2700" smtClean="0"/>
              <a:t>The </a:t>
            </a:r>
            <a:r>
              <a:rPr lang="en-US" sz="2700" i="1" smtClean="0"/>
              <a:t>Fisher effect</a:t>
            </a:r>
            <a:r>
              <a:rPr lang="en-US" sz="2700" smtClean="0"/>
              <a:t> is the one-for-one relation between changes in the inflation rate and changes in the nominal interest rate.   </a:t>
            </a:r>
          </a:p>
          <a:p>
            <a:pPr eaLnBrk="1" hangingPunct="1">
              <a:spcBef>
                <a:spcPct val="40000"/>
              </a:spcBef>
              <a:buClr>
                <a:srgbClr val="996633"/>
              </a:buClr>
            </a:pPr>
            <a:r>
              <a:rPr lang="en-US" sz="2700" smtClean="0"/>
              <a:t>The </a:t>
            </a:r>
            <a:r>
              <a:rPr lang="en-US" sz="2700" i="1" smtClean="0"/>
              <a:t>costs of inflation</a:t>
            </a:r>
            <a:r>
              <a:rPr lang="en-US" sz="2700" smtClean="0"/>
              <a:t> include menu costs, shoeleather costs, confusion and inconvenience, distortions in relative prices and the allocation of resources, tax distortions, and arbitrary redistributions of wealth. </a:t>
            </a:r>
          </a:p>
        </p:txBody>
      </p:sp>
      <p:sp>
        <p:nvSpPr>
          <p:cNvPr id="2" name="Slide Number Placeholder 1"/>
          <p:cNvSpPr>
            <a:spLocks noGrp="1"/>
          </p:cNvSpPr>
          <p:nvPr>
            <p:ph type="sldNum" sz="quarter" idx="12"/>
          </p:nvPr>
        </p:nvSpPr>
        <p:spPr/>
        <p:txBody>
          <a:bodyPr/>
          <a:lstStyle/>
          <a:p>
            <a:fld id="{70657FC0-C782-452F-B05B-E468C7F98286}" type="slidenum">
              <a:rPr lang="en-US" smtClean="0"/>
              <a:pPr/>
              <a:t>73</a:t>
            </a:fld>
            <a:endParaRPr lang="en-US"/>
          </a:p>
        </p:txBody>
      </p:sp>
    </p:spTree>
    <p:extLst>
      <p:ext uri="{BB962C8B-B14F-4D97-AF65-F5344CB8AC3E}">
        <p14:creationId xmlns:p14="http://schemas.microsoft.com/office/powerpoint/2010/main" val="18318346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normAutofit fontScale="90000"/>
          </a:bodyPr>
          <a:lstStyle/>
          <a:p>
            <a:r>
              <a:rPr lang="en-US" sz="2800" b="1" smtClean="0"/>
              <a:t>2. The Fed and the Banks: Creators of Money </a:t>
            </a:r>
            <a:r>
              <a:rPr lang="en-US" sz="2800" smtClean="0"/>
              <a:t/>
            </a:r>
            <a:br>
              <a:rPr lang="en-US" sz="2800" smtClean="0"/>
            </a:br>
            <a:r>
              <a:rPr lang="en-US" smtClean="0"/>
              <a:t/>
            </a:r>
            <a:br>
              <a:rPr lang="en-US" smtClean="0"/>
            </a:br>
            <a:endParaRPr lang="en-US" smtClean="0"/>
          </a:p>
        </p:txBody>
      </p:sp>
      <p:sp>
        <p:nvSpPr>
          <p:cNvPr id="10245" name="Rectangle 3"/>
          <p:cNvSpPr>
            <a:spLocks noGrp="1" noChangeArrowheads="1"/>
          </p:cNvSpPr>
          <p:nvPr>
            <p:ph type="body" idx="1"/>
          </p:nvPr>
        </p:nvSpPr>
        <p:spPr bwMode="auto">
          <a:xfrm>
            <a:off x="685800" y="838200"/>
            <a:ext cx="77724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sz="2800" dirty="0" smtClean="0"/>
              <a:t>2a. Banks and other financial intermediaries are involved in the translation of the funds of savers into an asset sold to investors or borrowers. Bank liabilities, such as deposits are loaned to borrowers, creating assets, such as loans. The basic balance sheet of a commercial bank is given in the next slide.</a:t>
            </a:r>
          </a:p>
          <a:p>
            <a:pPr>
              <a:lnSpc>
                <a:spcPct val="90000"/>
              </a:lnSpc>
            </a:pPr>
            <a:r>
              <a:rPr lang="en-US" sz="2800" dirty="0" smtClean="0"/>
              <a:t>For example, a deposit account is an asset for the customer but a liability for the bank, while a customer's auto loan is a liability for the customer but an asset for the bank.</a:t>
            </a:r>
            <a:br>
              <a:rPr lang="en-US" sz="2800" dirty="0" smtClean="0"/>
            </a:br>
            <a:r>
              <a:rPr lang="en-US" sz="2800" dirty="0" smtClean="0"/>
              <a:t/>
            </a:r>
            <a:br>
              <a:rPr lang="en-US" sz="2800" dirty="0" smtClean="0"/>
            </a:br>
            <a:endParaRPr lang="en-US" sz="2800" dirty="0" smtClean="0"/>
          </a:p>
        </p:txBody>
      </p:sp>
      <p:sp>
        <p:nvSpPr>
          <p:cNvPr id="2" name="Slide Number Placeholder 1"/>
          <p:cNvSpPr>
            <a:spLocks noGrp="1"/>
          </p:cNvSpPr>
          <p:nvPr>
            <p:ph type="sldNum" sz="quarter" idx="12"/>
          </p:nvPr>
        </p:nvSpPr>
        <p:spPr/>
        <p:txBody>
          <a:bodyPr/>
          <a:lstStyle/>
          <a:p>
            <a:fld id="{70657FC0-C782-452F-B05B-E468C7F98286}" type="slidenum">
              <a:rPr lang="en-US" smtClean="0"/>
              <a:pPr/>
              <a:t>8</a:t>
            </a:fld>
            <a:endParaRPr lang="en-US"/>
          </a:p>
        </p:txBody>
      </p:sp>
    </p:spTree>
    <p:extLst>
      <p:ext uri="{BB962C8B-B14F-4D97-AF65-F5344CB8AC3E}">
        <p14:creationId xmlns:p14="http://schemas.microsoft.com/office/powerpoint/2010/main" val="634292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657FC0-C782-452F-B05B-E468C7F98286}" type="slidenum">
              <a:rPr lang="en-US" smtClean="0"/>
              <a:pPr/>
              <a:t>9</a:t>
            </a:fld>
            <a:endParaRPr lang="en-US"/>
          </a:p>
        </p:txBody>
      </p:sp>
      <p:pic>
        <p:nvPicPr>
          <p:cNvPr id="22530" name="Picture 2" descr="http://img.sparknotes.com/figures/7/7f1e15b226716c7c16a10ef2f7d16f0e/balanceshee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33400"/>
            <a:ext cx="666029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523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3413</Words>
  <Application>Microsoft Office PowerPoint</Application>
  <PresentationFormat>On-screen Show (4:3)</PresentationFormat>
  <Paragraphs>728</Paragraphs>
  <Slides>73</Slides>
  <Notes>51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Office Theme</vt:lpstr>
      <vt:lpstr>Chart</vt:lpstr>
      <vt:lpstr>Microsoft Excel 97-2003 Worksheet</vt:lpstr>
      <vt:lpstr>PowerPoint Presentation</vt:lpstr>
      <vt:lpstr>PowerPoint Presentation</vt:lpstr>
      <vt:lpstr>In this chapter,  look for the answers to these questions:</vt:lpstr>
      <vt:lpstr>Introduction</vt:lpstr>
      <vt:lpstr>1. What Is Money?   </vt:lpstr>
      <vt:lpstr>1. What Is Money?</vt:lpstr>
      <vt:lpstr> Channeling Funds from Savers to Investors                 </vt:lpstr>
      <vt:lpstr>2. The Fed and the Banks: Creators of Money   </vt:lpstr>
      <vt:lpstr>PowerPoint Presentation</vt:lpstr>
      <vt:lpstr>2. The Fed and the Banks: Creators of Money</vt:lpstr>
      <vt:lpstr>2. The Fed and the Banks: Creators of Money</vt:lpstr>
      <vt:lpstr>Figure 22.2  The Twelve Districts of the Fed        </vt:lpstr>
      <vt:lpstr>2. The Fed and the Banks: Creators of Money</vt:lpstr>
      <vt:lpstr>Chairman of the Federal Reserve System </vt:lpstr>
      <vt:lpstr>Figure 22.3 The Structure of the Fed                   </vt:lpstr>
      <vt:lpstr>(1) The Classical Theory of Inflation</vt:lpstr>
      <vt:lpstr>The Value of Money</vt:lpstr>
      <vt:lpstr>The Quantity Theory of Money</vt:lpstr>
      <vt:lpstr>Money Supply (MS)</vt:lpstr>
      <vt:lpstr>Money Demand (MD)</vt:lpstr>
      <vt:lpstr>The Money Supply-Demand Diagram</vt:lpstr>
      <vt:lpstr>The Money Supply-Demand Diagram</vt:lpstr>
      <vt:lpstr>The Money Supply-Demand Diagram</vt:lpstr>
      <vt:lpstr>The Money Supply-Demand Diagram</vt:lpstr>
      <vt:lpstr>The Effects of a Monetary Injection</vt:lpstr>
      <vt:lpstr>A Brief Look at the Adjustment Process</vt:lpstr>
      <vt:lpstr>PowerPoint Presentation</vt:lpstr>
      <vt:lpstr>Real vs. Nominal Variables</vt:lpstr>
      <vt:lpstr>Real vs. Nominal Variables</vt:lpstr>
      <vt:lpstr>Real vs. Nominal Wage</vt:lpstr>
      <vt:lpstr>The Classical Dichotomy</vt:lpstr>
      <vt:lpstr>The Neutrality of Money</vt:lpstr>
      <vt:lpstr>Real vs. Nominal Variables</vt:lpstr>
      <vt:lpstr>The Neutrality of Money</vt:lpstr>
      <vt:lpstr>PowerPoint Presentation</vt:lpstr>
      <vt:lpstr>The Velocity of Money</vt:lpstr>
      <vt:lpstr>The Velocity of Money</vt:lpstr>
      <vt:lpstr>A C T I V E  L E A R N I N G  1    Exercise</vt:lpstr>
      <vt:lpstr>A C T I V E  L E A R N I N G  1    Answers</vt:lpstr>
      <vt:lpstr>PowerPoint Presentation</vt:lpstr>
      <vt:lpstr>U.S. Nominal GDP, M2, and Velocity (1960=100) 1960-2007</vt:lpstr>
      <vt:lpstr>The Quantity Equation</vt:lpstr>
      <vt:lpstr>The Quantity Theory in 5 Steps</vt:lpstr>
      <vt:lpstr>A C T I V E  L E A R N I N G  2    Exercise</vt:lpstr>
      <vt:lpstr>A C T I V E  L E A R N I N G  2    Answers</vt:lpstr>
      <vt:lpstr>A C T I V E  L E A R N I N G  2    Answers</vt:lpstr>
      <vt:lpstr>A C T I V E  L E A R N I N G  2    Summary and Lessons about the Quantity Theory of Money</vt:lpstr>
      <vt:lpstr>HYPERINFLATION In Germany!</vt:lpstr>
      <vt:lpstr>Hyperinflation</vt:lpstr>
      <vt:lpstr>Hyperinflation</vt:lpstr>
      <vt:lpstr>More from the German Hyperinflation</vt:lpstr>
      <vt:lpstr>Money and Hyperinflation</vt:lpstr>
      <vt:lpstr>Hyperinflations</vt:lpstr>
      <vt:lpstr>The Inflation Tax</vt:lpstr>
      <vt:lpstr>The Fisher Effect</vt:lpstr>
      <vt:lpstr>The Fisher Effect</vt:lpstr>
      <vt:lpstr>U.S. Nominal Interest &amp; Inflation Rates, 1960-2007</vt:lpstr>
      <vt:lpstr>(2) The Costs of Inflation</vt:lpstr>
      <vt:lpstr>The Costs of Inflation</vt:lpstr>
      <vt:lpstr>U.S. Average Hourly Earnings &amp; the CPI</vt:lpstr>
      <vt:lpstr>The Costs of Inflation</vt:lpstr>
      <vt:lpstr>The Costs of Inflation</vt:lpstr>
      <vt:lpstr>The Costs of Inflation</vt:lpstr>
      <vt:lpstr>A C T I V E  L E A R N I N G  3    Tax distortions</vt:lpstr>
      <vt:lpstr>A C T I V E  L E A R N I N G  3    Answers</vt:lpstr>
      <vt:lpstr>A C T I V E  L E A R N I N G  3    Answers</vt:lpstr>
      <vt:lpstr>A C T I V E  L E A R N I N G  3    Answers</vt:lpstr>
      <vt:lpstr>A C T I V E  L E A R N I N G  3    Summary and lessons</vt:lpstr>
      <vt:lpstr>A Special Cost of Unexpected Inflation</vt:lpstr>
      <vt:lpstr>The Costs of Inflation</vt:lpstr>
      <vt:lpstr>CONCLUSION</vt:lpstr>
      <vt:lpstr>CHAPTER SUMMARY</vt:lpstr>
      <vt:lpstr>CHAPTER SUMMARY</vt:lpstr>
    </vt:vector>
  </TitlesOfParts>
  <Company>MCSD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MCSD</dc:creator>
  <cp:lastModifiedBy>MCSD</cp:lastModifiedBy>
  <cp:revision>21</cp:revision>
  <cp:lastPrinted>2013-05-01T13:14:54Z</cp:lastPrinted>
  <dcterms:created xsi:type="dcterms:W3CDTF">2013-04-16T13:20:17Z</dcterms:created>
  <dcterms:modified xsi:type="dcterms:W3CDTF">2013-05-01T13:33:15Z</dcterms:modified>
</cp:coreProperties>
</file>