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656" r:id="rId2"/>
    <p:sldMasterId id="2147483657" r:id="rId3"/>
    <p:sldMasterId id="2147483658" r:id="rId4"/>
    <p:sldMasterId id="2147483659" r:id="rId5"/>
    <p:sldMasterId id="2147483660" r:id="rId6"/>
    <p:sldMasterId id="2147483661" r:id="rId7"/>
    <p:sldMasterId id="2147483662" r:id="rId8"/>
    <p:sldMasterId id="2147483663" r:id="rId9"/>
    <p:sldMasterId id="2147483664" r:id="rId10"/>
    <p:sldMasterId id="2147483665" r:id="rId11"/>
    <p:sldMasterId id="2147483809" r:id="rId12"/>
  </p:sldMasterIdLst>
  <p:handoutMasterIdLst>
    <p:handoutMasterId r:id="rId46"/>
  </p:handoutMasterIdLst>
  <p:sldIdLst>
    <p:sldId id="256" r:id="rId13"/>
    <p:sldId id="257" r:id="rId14"/>
    <p:sldId id="259" r:id="rId15"/>
    <p:sldId id="300" r:id="rId16"/>
    <p:sldId id="315" r:id="rId17"/>
    <p:sldId id="260" r:id="rId18"/>
    <p:sldId id="261" r:id="rId19"/>
    <p:sldId id="262" r:id="rId20"/>
    <p:sldId id="312" r:id="rId21"/>
    <p:sldId id="316" r:id="rId22"/>
    <p:sldId id="321" r:id="rId23"/>
    <p:sldId id="264" r:id="rId24"/>
    <p:sldId id="292" r:id="rId25"/>
    <p:sldId id="306" r:id="rId26"/>
    <p:sldId id="307" r:id="rId27"/>
    <p:sldId id="317" r:id="rId28"/>
    <p:sldId id="265" r:id="rId29"/>
    <p:sldId id="308" r:id="rId30"/>
    <p:sldId id="291" r:id="rId31"/>
    <p:sldId id="313" r:id="rId32"/>
    <p:sldId id="318" r:id="rId33"/>
    <p:sldId id="293" r:id="rId34"/>
    <p:sldId id="294" r:id="rId35"/>
    <p:sldId id="296" r:id="rId36"/>
    <p:sldId id="295" r:id="rId37"/>
    <p:sldId id="297" r:id="rId38"/>
    <p:sldId id="298" r:id="rId39"/>
    <p:sldId id="319" r:id="rId40"/>
    <p:sldId id="299" r:id="rId41"/>
    <p:sldId id="303" r:id="rId42"/>
    <p:sldId id="314" r:id="rId43"/>
    <p:sldId id="305" r:id="rId44"/>
    <p:sldId id="320" r:id="rId45"/>
  </p:sldIdLst>
  <p:sldSz cx="13004800" cy="97536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914400" rtl="0" eaLnBrk="1" latinLnBrk="0" hangingPunct="1"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914400" rtl="0" eaLnBrk="1" latinLnBrk="0" hangingPunct="1"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914400" rtl="0" eaLnBrk="1" latinLnBrk="0" hangingPunct="1"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914400" rtl="0" eaLnBrk="1" latinLnBrk="0" hangingPunct="1"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20" y="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EC5F2B-C4C3-453E-93DA-F35B5EA216B4}" type="datetimeFigureOut">
              <a:rPr lang="en-US"/>
              <a:pPr>
                <a:defRPr/>
              </a:pPr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AD8BC3-D368-418A-B9AB-F32D04CED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1045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19391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4203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5451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10621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2200" y="2309813"/>
            <a:ext cx="2559050" cy="663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3650" y="2309813"/>
            <a:ext cx="2559050" cy="663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3157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9342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1387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821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66465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82387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13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7500" y="190500"/>
            <a:ext cx="2705100" cy="875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90500"/>
            <a:ext cx="7962900" cy="875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1877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7500" y="190500"/>
            <a:ext cx="2705100" cy="875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90500"/>
            <a:ext cx="7962900" cy="875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9085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4890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7359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9229410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2100" y="2309813"/>
            <a:ext cx="2559050" cy="663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3550" y="2309813"/>
            <a:ext cx="2559050" cy="663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22057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8158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2276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324786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49109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2248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10332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2044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7500" y="190500"/>
            <a:ext cx="2705100" cy="875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90500"/>
            <a:ext cx="7962900" cy="875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323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3004800" cy="417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160838"/>
            <a:ext cx="130048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76638" y="3359150"/>
            <a:ext cx="5851525" cy="1604963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lIns="130046" tIns="65023" rIns="130046" bIns="65023" anchor="ctr">
            <a:normAutofit/>
          </a:bodyPr>
          <a:lstStyle/>
          <a:p>
            <a:pPr algn="ctr" defTabSz="1300460">
              <a:spcBef>
                <a:spcPts val="569"/>
              </a:spcBef>
              <a:defRPr/>
            </a:pPr>
            <a:endParaRPr lang="en-US" sz="2600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8569" y="4331322"/>
            <a:ext cx="5707662" cy="609600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23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648569" y="3410148"/>
            <a:ext cx="5707662" cy="852537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464CA5FE-F103-4915-B3CC-B1A6878B958B}" type="datetime4">
              <a:rPr lang="en-US"/>
              <a:pPr>
                <a:defRPr/>
              </a:pPr>
              <a:t>March 16, 2015</a:t>
            </a:fld>
            <a:endParaRPr lang="en-US" dirty="0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1951-252A-4433-984F-91C35BDBD9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215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50240" y="2874061"/>
            <a:ext cx="11704320" cy="57958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EB7A-9BB9-4B38-A500-99F581AF726E}" type="datetime4">
              <a:rPr lang="en-US"/>
              <a:pPr>
                <a:defRPr/>
              </a:pPr>
              <a:t>March 16,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8732B-5A2D-49DE-9FD7-F90489314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824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78475"/>
            <a:ext cx="13004800" cy="417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576888"/>
            <a:ext cx="130048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76638" y="4789488"/>
            <a:ext cx="5851525" cy="1604962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lIns="130046" tIns="65023" rIns="130046" bIns="65023" anchor="ctr">
            <a:normAutofit/>
          </a:bodyPr>
          <a:lstStyle/>
          <a:p>
            <a:pPr algn="ctr" defTabSz="1300460">
              <a:spcBef>
                <a:spcPts val="569"/>
              </a:spcBef>
              <a:defRPr/>
            </a:pPr>
            <a:endParaRPr lang="en-US" sz="2600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596874" y="4788973"/>
            <a:ext cx="5811054" cy="1005257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2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581927" y="5809176"/>
            <a:ext cx="5840949" cy="564756"/>
          </a:xfrm>
        </p:spPr>
        <p:txBody>
          <a:bodyPr tIns="0" anchor="t" anchorCtr="0"/>
          <a:lstStyle>
            <a:lvl1pPr marL="0" indent="0" algn="ctr">
              <a:buNone/>
              <a:def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A378-1C88-4796-A48E-9B564D032B82}" type="datetime4">
              <a:rPr lang="en-US"/>
              <a:pPr>
                <a:defRPr/>
              </a:pPr>
              <a:t>March 16, 2015</a:t>
            </a:fld>
            <a:endParaRPr lang="en-US" dirty="0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6BE7-5DC5-462B-A24A-321B3C94EE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17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50241" y="2874061"/>
            <a:ext cx="5722112" cy="56961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632448" y="2874061"/>
            <a:ext cx="5722112" cy="56961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51B5-F0CA-4D01-8F98-7F5782B35B41}" type="datetime4">
              <a:rPr lang="en-US"/>
              <a:pPr>
                <a:defRPr/>
              </a:pPr>
              <a:t>March 16, 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9EBD1-F406-4B3F-AAD2-653E627C6F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876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50241" y="4009813"/>
            <a:ext cx="5722112" cy="45646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632448" y="4005478"/>
            <a:ext cx="5722112" cy="45646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" y="2874061"/>
            <a:ext cx="5722112" cy="1001370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1300460" rtl="0" eaLnBrk="1" latinLnBrk="0" hangingPunct="1">
              <a:spcBef>
                <a:spcPts val="569"/>
              </a:spcBef>
              <a:buNone/>
              <a:defRPr lang="en-US" sz="2600" b="1" kern="1200" cap="none" spc="284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632448" y="2874061"/>
            <a:ext cx="5722112" cy="1001370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1300460" rtl="0" eaLnBrk="1" latinLnBrk="0" hangingPunct="1">
              <a:spcBef>
                <a:spcPts val="569"/>
              </a:spcBef>
              <a:buNone/>
              <a:defRPr lang="en-US" sz="2600" b="1" i="0" kern="1200" cap="none" spc="284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2422E-E2DC-4BC1-AEC5-295DCA1E9BAE}" type="datetime4">
              <a:rPr lang="en-US"/>
              <a:pPr>
                <a:defRPr/>
              </a:pPr>
              <a:t>March 16, 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CD645-E6C7-45FD-925F-293F2C8A9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175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97403-E0C7-473C-A85D-D60E89264787}" type="datetime4">
              <a:rPr lang="en-US"/>
              <a:pPr>
                <a:defRPr/>
              </a:pPr>
              <a:t>March 16, 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A58C7-EDDA-4207-B5DD-7FF54F4B11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5748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0CD6B-CA10-48C1-B08A-285FF793DF74}" type="datetime4">
              <a:rPr lang="en-US"/>
              <a:pPr>
                <a:defRPr/>
              </a:pPr>
              <a:t>March 16, 2015</a:t>
            </a:fld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A473D-E132-4154-82C6-834F6E2A30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00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2113280" y="2722881"/>
            <a:ext cx="8778240" cy="49933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0912" y="7841894"/>
            <a:ext cx="8062976" cy="780288"/>
          </a:xfrm>
        </p:spPr>
        <p:txBody>
          <a:bodyPr tIns="0" anchor="ctr"/>
          <a:lstStyle>
            <a:lvl1pPr marL="0" indent="0" algn="ctr" defTabSz="130046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20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EDB2F-9630-4B95-8010-CF357BD5B188}" type="datetime4">
              <a:rPr lang="en-US"/>
              <a:pPr>
                <a:defRPr/>
              </a:pPr>
              <a:t>March 16, 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58CC7-87EE-4167-AC71-1165301147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5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10621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34253" y="2882728"/>
            <a:ext cx="7736294" cy="4641778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1300460" rtl="0" eaLnBrk="1" latinLnBrk="0" hangingPunct="1">
              <a:spcBef>
                <a:spcPts val="569"/>
              </a:spcBef>
              <a:buNone/>
              <a:defRPr lang="en-US" sz="26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470912" y="7846229"/>
            <a:ext cx="8062976" cy="780288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2000" b="0" i="0" kern="1200" cap="none" spc="43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243836" indent="2258">
              <a:buNone/>
              <a:defRPr>
                <a:solidFill>
                  <a:schemeClr val="bg2"/>
                </a:solidFill>
              </a:defRPr>
            </a:lvl2pPr>
            <a:lvl3pPr marL="489931" indent="9031">
              <a:buNone/>
              <a:defRPr>
                <a:solidFill>
                  <a:schemeClr val="bg2"/>
                </a:solidFill>
              </a:defRPr>
            </a:lvl3pPr>
            <a:lvl4pPr marL="733767" indent="4515">
              <a:buNone/>
              <a:defRPr>
                <a:solidFill>
                  <a:schemeClr val="bg2"/>
                </a:solidFill>
              </a:defRPr>
            </a:lvl4pPr>
            <a:lvl5pPr marL="979860" indent="-225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76320" y="1387179"/>
            <a:ext cx="5852160" cy="997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5B80-7D54-430E-984A-AA03424892B9}" type="datetime4">
              <a:rPr lang="en-US"/>
              <a:pPr>
                <a:defRPr/>
              </a:pPr>
              <a:t>March 16, 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92849-B647-46E7-A33C-9AD0FE0B8B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403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9E1F-2135-4AA3-A148-AC2A02CBE9A0}" type="datetime4">
              <a:rPr lang="en-US"/>
              <a:pPr>
                <a:defRPr/>
              </a:pPr>
              <a:t>March 16,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94A53-3B58-4CD6-A53A-58D461DEB3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259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6069013" y="4876800"/>
            <a:ext cx="97536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hidden">
          <a:xfrm>
            <a:off x="0" y="0"/>
            <a:ext cx="10945813" cy="975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300481"/>
            <a:ext cx="9428480" cy="71526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95466" y="1300481"/>
            <a:ext cx="1318372" cy="71526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D7A28-FA93-4136-BDC1-BCCB2687E678}" type="datetimeFigureOut">
              <a:rPr lang="en-US"/>
              <a:pPr>
                <a:defRPr/>
              </a:pPr>
              <a:t>3/16/2015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2097-55DA-40D3-9686-9A31442E2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50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6284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2200" y="4864100"/>
            <a:ext cx="2559050" cy="332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3650" y="4864100"/>
            <a:ext cx="2559050" cy="332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9582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035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8210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71740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154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8957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5575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1423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45075" y="1638300"/>
            <a:ext cx="1317625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638300"/>
            <a:ext cx="3800475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3184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0566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7045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530381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2200" y="1384300"/>
            <a:ext cx="53340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384300"/>
            <a:ext cx="53340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6406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9124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2062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1598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25021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90030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56244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3807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9787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978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3611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3091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447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34915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392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4140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551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2200" y="2309813"/>
            <a:ext cx="2559050" cy="663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3650" y="2309813"/>
            <a:ext cx="2559050" cy="663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8752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54677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3236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99861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544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5425"/>
            <a:ext cx="2925762" cy="8486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5425"/>
            <a:ext cx="8624888" cy="84867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4390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8615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2524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345000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1991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749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1297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0917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25878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55422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927388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7375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3722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6469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1602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40187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312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5766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2057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8887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59936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274513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44759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9082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674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3532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5375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5955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7013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8788400"/>
            <a:ext cx="4521200" cy="41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788400"/>
            <a:ext cx="4521200" cy="41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8349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7501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9760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60291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312661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6002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6780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1100" y="8382000"/>
            <a:ext cx="2298700" cy="82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8382000"/>
            <a:ext cx="6743700" cy="82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3124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7991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03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47145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20324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9381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7704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3992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82873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07635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04626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1973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9925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628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370876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3415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43651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2200" y="2578100"/>
            <a:ext cx="5334000" cy="717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78100"/>
            <a:ext cx="5334000" cy="717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0702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0011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4768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65197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76701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13279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25101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7500" y="0"/>
            <a:ext cx="270510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0"/>
            <a:ext cx="796290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170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190500"/>
            <a:ext cx="10820400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2200" y="2309813"/>
            <a:ext cx="5270500" cy="663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Palatino" charset="0"/>
              </a:rPr>
              <a:t>Second level</a:t>
            </a:r>
          </a:p>
          <a:p>
            <a:pPr lvl="2"/>
            <a:r>
              <a:rPr lang="en-US" altLang="en-US" smtClean="0">
                <a:sym typeface="Palatino" charset="0"/>
              </a:rPr>
              <a:t>Third level</a:t>
            </a:r>
          </a:p>
          <a:p>
            <a:pPr lvl="3"/>
            <a:r>
              <a:rPr lang="en-US" altLang="en-US" smtClean="0">
                <a:sym typeface="Palatino" charset="0"/>
              </a:rPr>
              <a:t>Fourth level</a:t>
            </a:r>
          </a:p>
          <a:p>
            <a:pPr lvl="4"/>
            <a:r>
              <a:rPr lang="en-US" altLang="en-US" smtClean="0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3" r:id="rId1"/>
    <p:sldLayoutId id="2147484914" r:id="rId2"/>
    <p:sldLayoutId id="2147484915" r:id="rId3"/>
    <p:sldLayoutId id="2147484916" r:id="rId4"/>
    <p:sldLayoutId id="2147484917" r:id="rId5"/>
    <p:sldLayoutId id="2147484918" r:id="rId6"/>
    <p:sldLayoutId id="2147484919" r:id="rId7"/>
    <p:sldLayoutId id="2147484920" r:id="rId8"/>
    <p:sldLayoutId id="2147484921" r:id="rId9"/>
    <p:sldLayoutId id="2147484922" r:id="rId10"/>
    <p:sldLayoutId id="2147484923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+mj-lt"/>
          <a:ea typeface="+mj-ea"/>
          <a:cs typeface="+mj-cs"/>
          <a:sym typeface="Palatino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4445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7874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2319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6764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1209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5781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0353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4925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39497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"/>
          <p:cNvSpPr>
            <a:spLocks/>
          </p:cNvSpPr>
          <p:nvPr/>
        </p:nvSpPr>
        <p:spPr bwMode="auto">
          <a:xfrm>
            <a:off x="787400" y="2324100"/>
            <a:ext cx="11430000" cy="6642100"/>
          </a:xfrm>
          <a:prstGeom prst="roundRect">
            <a:avLst>
              <a:gd name="adj" fmla="val 1139"/>
            </a:avLst>
          </a:prstGeom>
          <a:solidFill>
            <a:schemeClr val="accent1">
              <a:alpha val="94116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190500"/>
            <a:ext cx="10820400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title style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2200" y="2309813"/>
            <a:ext cx="5270500" cy="663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Palatino" charset="0"/>
              </a:rPr>
              <a:t>Second level</a:t>
            </a:r>
          </a:p>
          <a:p>
            <a:pPr lvl="2"/>
            <a:r>
              <a:rPr lang="en-US" altLang="en-US" smtClean="0">
                <a:sym typeface="Palatino" charset="0"/>
              </a:rPr>
              <a:t>Third level</a:t>
            </a:r>
          </a:p>
          <a:p>
            <a:pPr lvl="3"/>
            <a:r>
              <a:rPr lang="en-US" altLang="en-US" smtClean="0">
                <a:sym typeface="Palatino" charset="0"/>
              </a:rPr>
              <a:t>Fourth level</a:t>
            </a:r>
          </a:p>
          <a:p>
            <a:pPr lvl="4"/>
            <a:r>
              <a:rPr lang="en-US" altLang="en-US" smtClean="0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2" r:id="rId1"/>
    <p:sldLayoutId id="2147485013" r:id="rId2"/>
    <p:sldLayoutId id="2147485014" r:id="rId3"/>
    <p:sldLayoutId id="2147485015" r:id="rId4"/>
    <p:sldLayoutId id="2147485016" r:id="rId5"/>
    <p:sldLayoutId id="2147485017" r:id="rId6"/>
    <p:sldLayoutId id="2147485018" r:id="rId7"/>
    <p:sldLayoutId id="2147485019" r:id="rId8"/>
    <p:sldLayoutId id="2147485020" r:id="rId9"/>
    <p:sldLayoutId id="2147485021" r:id="rId10"/>
    <p:sldLayoutId id="2147485022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+mj-lt"/>
          <a:ea typeface="+mj-ea"/>
          <a:cs typeface="+mj-cs"/>
          <a:sym typeface="Palatino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4445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7874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2319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6764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1209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5781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0353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4925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39497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/>
          </p:cNvSpPr>
          <p:nvPr/>
        </p:nvSpPr>
        <p:spPr bwMode="auto">
          <a:xfrm>
            <a:off x="787400" y="2324100"/>
            <a:ext cx="11430000" cy="6642100"/>
          </a:xfrm>
          <a:prstGeom prst="roundRect">
            <a:avLst>
              <a:gd name="adj" fmla="val 1139"/>
            </a:avLst>
          </a:prstGeom>
          <a:solidFill>
            <a:schemeClr val="accent1">
              <a:alpha val="94116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190500"/>
            <a:ext cx="10820400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42100" y="2309813"/>
            <a:ext cx="5270500" cy="663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Palatino" charset="0"/>
              </a:rPr>
              <a:t>Second level</a:t>
            </a:r>
          </a:p>
          <a:p>
            <a:pPr lvl="2"/>
            <a:r>
              <a:rPr lang="en-US" altLang="en-US" smtClean="0">
                <a:sym typeface="Palatino" charset="0"/>
              </a:rPr>
              <a:t>Third level</a:t>
            </a:r>
          </a:p>
          <a:p>
            <a:pPr lvl="3"/>
            <a:r>
              <a:rPr lang="en-US" altLang="en-US" smtClean="0">
                <a:sym typeface="Palatino" charset="0"/>
              </a:rPr>
              <a:t>Fourth level</a:t>
            </a:r>
          </a:p>
          <a:p>
            <a:pPr lvl="4"/>
            <a:r>
              <a:rPr lang="en-US" altLang="en-US" smtClean="0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3" r:id="rId1"/>
    <p:sldLayoutId id="2147485024" r:id="rId2"/>
    <p:sldLayoutId id="2147485025" r:id="rId3"/>
    <p:sldLayoutId id="2147485026" r:id="rId4"/>
    <p:sldLayoutId id="2147485027" r:id="rId5"/>
    <p:sldLayoutId id="2147485028" r:id="rId6"/>
    <p:sldLayoutId id="2147485029" r:id="rId7"/>
    <p:sldLayoutId id="2147485030" r:id="rId8"/>
    <p:sldLayoutId id="2147485031" r:id="rId9"/>
    <p:sldLayoutId id="2147485032" r:id="rId10"/>
    <p:sldLayoutId id="2147485033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+mj-lt"/>
          <a:ea typeface="+mj-ea"/>
          <a:cs typeface="+mj-cs"/>
          <a:sym typeface="Palatino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4445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7874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2319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6764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1209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5781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0353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4925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39497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900238"/>
            <a:ext cx="13004800" cy="7853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871788"/>
            <a:ext cx="11703050" cy="5856287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40213" y="388938"/>
            <a:ext cx="4524375" cy="414337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>
            <a:lvl1pPr algn="ctr">
              <a:defRPr sz="1700" b="0" cap="all" spc="427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68E343-DEC9-497E-AA63-3B93F4C9CF32}" type="datetime4">
              <a:rPr lang="en-US"/>
              <a:pPr>
                <a:defRPr/>
              </a:pPr>
              <a:t>March 16,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8988" y="9224963"/>
            <a:ext cx="8886825" cy="415925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>
            <a:lvl1pPr algn="ctr">
              <a:defRPr sz="1600" b="0" cap="all" spc="427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3575" y="8778875"/>
            <a:ext cx="1517650" cy="4333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7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2F3775-0F43-476E-BED0-963D256D9B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893888"/>
            <a:ext cx="130048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6638" y="1387475"/>
            <a:ext cx="5851525" cy="99695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130046" tIns="65023" rIns="130046" bIns="65023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41" r:id="rId1"/>
    <p:sldLayoutId id="2147485034" r:id="rId2"/>
    <p:sldLayoutId id="2147485042" r:id="rId3"/>
    <p:sldLayoutId id="2147485035" r:id="rId4"/>
    <p:sldLayoutId id="2147485036" r:id="rId5"/>
    <p:sldLayoutId id="2147485037" r:id="rId6"/>
    <p:sldLayoutId id="2147485043" r:id="rId7"/>
    <p:sldLayoutId id="2147485038" r:id="rId8"/>
    <p:sldLayoutId id="2147485039" r:id="rId9"/>
    <p:sldLayoutId id="2147485040" r:id="rId10"/>
    <p:sldLayoutId id="2147485044" r:id="rId11"/>
  </p:sldLayoutIdLst>
  <p:txStyles>
    <p:titleStyle>
      <a:lvl1pPr algn="ctr" defTabSz="1300163" rtl="0" eaLnBrk="0" fontAlgn="base" hangingPunct="0">
        <a:spcBef>
          <a:spcPts val="575"/>
        </a:spcBef>
        <a:spcAft>
          <a:spcPct val="0"/>
        </a:spcAft>
        <a:defRPr sz="2600" b="1" kern="1200" cap="all">
          <a:solidFill>
            <a:srgbClr val="404040"/>
          </a:solidFill>
          <a:latin typeface="+mj-lt"/>
          <a:ea typeface="+mj-ea"/>
          <a:cs typeface="Tunga" pitchFamily="2"/>
        </a:defRPr>
      </a:lvl1pPr>
      <a:lvl2pPr algn="ctr" defTabSz="1300163" rtl="0" eaLnBrk="0" fontAlgn="base" hangingPunct="0">
        <a:spcBef>
          <a:spcPts val="575"/>
        </a:spcBef>
        <a:spcAft>
          <a:spcPct val="0"/>
        </a:spcAft>
        <a:defRPr sz="2600" b="1">
          <a:solidFill>
            <a:srgbClr val="404040"/>
          </a:solidFill>
          <a:latin typeface="Garamond" pitchFamily="18" charset="0"/>
          <a:cs typeface="Tunga" pitchFamily="34" charset="0"/>
        </a:defRPr>
      </a:lvl2pPr>
      <a:lvl3pPr algn="ctr" defTabSz="1300163" rtl="0" eaLnBrk="0" fontAlgn="base" hangingPunct="0">
        <a:spcBef>
          <a:spcPts val="575"/>
        </a:spcBef>
        <a:spcAft>
          <a:spcPct val="0"/>
        </a:spcAft>
        <a:defRPr sz="2600" b="1">
          <a:solidFill>
            <a:srgbClr val="404040"/>
          </a:solidFill>
          <a:latin typeface="Garamond" pitchFamily="18" charset="0"/>
          <a:cs typeface="Tunga" pitchFamily="34" charset="0"/>
        </a:defRPr>
      </a:lvl3pPr>
      <a:lvl4pPr algn="ctr" defTabSz="1300163" rtl="0" eaLnBrk="0" fontAlgn="base" hangingPunct="0">
        <a:spcBef>
          <a:spcPts val="575"/>
        </a:spcBef>
        <a:spcAft>
          <a:spcPct val="0"/>
        </a:spcAft>
        <a:defRPr sz="2600" b="1">
          <a:solidFill>
            <a:srgbClr val="404040"/>
          </a:solidFill>
          <a:latin typeface="Garamond" pitchFamily="18" charset="0"/>
          <a:cs typeface="Tunga" pitchFamily="34" charset="0"/>
        </a:defRPr>
      </a:lvl4pPr>
      <a:lvl5pPr algn="ctr" defTabSz="1300163" rtl="0" eaLnBrk="0" fontAlgn="base" hangingPunct="0">
        <a:spcBef>
          <a:spcPts val="575"/>
        </a:spcBef>
        <a:spcAft>
          <a:spcPct val="0"/>
        </a:spcAft>
        <a:defRPr sz="2600" b="1">
          <a:solidFill>
            <a:srgbClr val="404040"/>
          </a:solidFill>
          <a:latin typeface="Garamond" pitchFamily="18" charset="0"/>
          <a:cs typeface="Tunga" pitchFamily="34" charset="0"/>
        </a:defRPr>
      </a:lvl5pPr>
      <a:lvl6pPr marL="457200" algn="ctr" defTabSz="1300163" rtl="0" fontAlgn="base">
        <a:spcBef>
          <a:spcPts val="575"/>
        </a:spcBef>
        <a:spcAft>
          <a:spcPct val="0"/>
        </a:spcAft>
        <a:defRPr sz="2600" b="1">
          <a:solidFill>
            <a:srgbClr val="404040"/>
          </a:solidFill>
          <a:latin typeface="Garamond" pitchFamily="18" charset="0"/>
          <a:cs typeface="Tunga" pitchFamily="34" charset="0"/>
        </a:defRPr>
      </a:lvl6pPr>
      <a:lvl7pPr marL="914400" algn="ctr" defTabSz="1300163" rtl="0" fontAlgn="base">
        <a:spcBef>
          <a:spcPts val="575"/>
        </a:spcBef>
        <a:spcAft>
          <a:spcPct val="0"/>
        </a:spcAft>
        <a:defRPr sz="2600" b="1">
          <a:solidFill>
            <a:srgbClr val="404040"/>
          </a:solidFill>
          <a:latin typeface="Garamond" pitchFamily="18" charset="0"/>
          <a:cs typeface="Tunga" pitchFamily="34" charset="0"/>
        </a:defRPr>
      </a:lvl7pPr>
      <a:lvl8pPr marL="1371600" algn="ctr" defTabSz="1300163" rtl="0" fontAlgn="base">
        <a:spcBef>
          <a:spcPts val="575"/>
        </a:spcBef>
        <a:spcAft>
          <a:spcPct val="0"/>
        </a:spcAft>
        <a:defRPr sz="2600" b="1">
          <a:solidFill>
            <a:srgbClr val="404040"/>
          </a:solidFill>
          <a:latin typeface="Garamond" pitchFamily="18" charset="0"/>
          <a:cs typeface="Tunga" pitchFamily="34" charset="0"/>
        </a:defRPr>
      </a:lvl8pPr>
      <a:lvl9pPr marL="1828800" algn="ctr" defTabSz="1300163" rtl="0" fontAlgn="base">
        <a:spcBef>
          <a:spcPts val="575"/>
        </a:spcBef>
        <a:spcAft>
          <a:spcPct val="0"/>
        </a:spcAft>
        <a:defRPr sz="2600" b="1">
          <a:solidFill>
            <a:srgbClr val="404040"/>
          </a:solidFill>
          <a:latin typeface="Garamond" pitchFamily="18" charset="0"/>
          <a:cs typeface="Tunga" pitchFamily="34" charset="0"/>
        </a:defRPr>
      </a:lvl9pPr>
    </p:titleStyle>
    <p:bodyStyle>
      <a:lvl1pPr algn="ctr" defTabSz="1300163" rtl="0" eaLnBrk="0" fontAlgn="base" hangingPunct="0">
        <a:spcBef>
          <a:spcPts val="850"/>
        </a:spcBef>
        <a:spcAft>
          <a:spcPct val="0"/>
        </a:spcAft>
        <a:buClr>
          <a:schemeClr val="accent1"/>
        </a:buClr>
        <a:defRPr sz="2800" kern="1200" spc="43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algn="ctr" defTabSz="1300163" rtl="0" eaLnBrk="0" fontAlgn="base" hangingPunct="0">
        <a:spcBef>
          <a:spcPts val="1713"/>
        </a:spcBef>
        <a:spcAft>
          <a:spcPct val="0"/>
        </a:spcAft>
        <a:buClr>
          <a:schemeClr val="accent1"/>
        </a:buClr>
        <a:defRPr sz="26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algn="ctr" defTabSz="1300163" rtl="0" eaLnBrk="0" fontAlgn="base" hangingPunct="0">
        <a:spcBef>
          <a:spcPts val="1713"/>
        </a:spcBef>
        <a:spcAft>
          <a:spcPct val="0"/>
        </a:spcAft>
        <a:buClr>
          <a:schemeClr val="accent1"/>
        </a:buClr>
        <a:defRPr sz="23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algn="ctr" defTabSz="1300163" rtl="0" eaLnBrk="0" fontAlgn="base" hangingPunct="0">
        <a:spcBef>
          <a:spcPts val="1713"/>
        </a:spcBef>
        <a:spcAft>
          <a:spcPct val="0"/>
        </a:spcAft>
        <a:buClr>
          <a:schemeClr val="accent1"/>
        </a:buClr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algn="ctr" defTabSz="1300163" rtl="0" eaLnBrk="0" fontAlgn="base" hangingPunct="0">
        <a:spcBef>
          <a:spcPts val="1713"/>
        </a:spcBef>
        <a:spcAft>
          <a:spcPct val="0"/>
        </a:spcAft>
        <a:buClr>
          <a:schemeClr val="accent1"/>
        </a:buClr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1300460" rtl="0" eaLnBrk="1" latinLnBrk="0" hangingPunct="1">
        <a:lnSpc>
          <a:spcPct val="100000"/>
        </a:lnSpc>
        <a:spcBef>
          <a:spcPts val="1707"/>
        </a:spcBef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1300460" rtl="0" eaLnBrk="1" latinLnBrk="0" hangingPunct="1">
        <a:lnSpc>
          <a:spcPct val="100000"/>
        </a:lnSpc>
        <a:spcBef>
          <a:spcPts val="1707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1300460" rtl="0" eaLnBrk="1" latinLnBrk="0" hangingPunct="1">
        <a:lnSpc>
          <a:spcPct val="100000"/>
        </a:lnSpc>
        <a:spcBef>
          <a:spcPts val="1707"/>
        </a:spcBef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1300460" rtl="0" eaLnBrk="1" latinLnBrk="0" hangingPunct="1">
        <a:lnSpc>
          <a:spcPct val="100000"/>
        </a:lnSpc>
        <a:spcBef>
          <a:spcPts val="1707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1638300"/>
            <a:ext cx="5270500" cy="32385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2200" y="4864100"/>
            <a:ext cx="5270500" cy="33274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4" r:id="rId1"/>
    <p:sldLayoutId id="2147484925" r:id="rId2"/>
    <p:sldLayoutId id="2147484926" r:id="rId3"/>
    <p:sldLayoutId id="2147484927" r:id="rId4"/>
    <p:sldLayoutId id="2147484928" r:id="rId5"/>
    <p:sldLayoutId id="2147484929" r:id="rId6"/>
    <p:sldLayoutId id="2147484930" r:id="rId7"/>
    <p:sldLayoutId id="2147484931" r:id="rId8"/>
    <p:sldLayoutId id="2147484932" r:id="rId9"/>
    <p:sldLayoutId id="2147484933" r:id="rId10"/>
    <p:sldLayoutId id="2147484934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+mj-lt"/>
          <a:ea typeface="+mj-ea"/>
          <a:cs typeface="+mj-cs"/>
          <a:sym typeface="Palatino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787400" y="762000"/>
            <a:ext cx="11430000" cy="8204200"/>
          </a:xfrm>
          <a:prstGeom prst="roundRect">
            <a:avLst>
              <a:gd name="adj" fmla="val 926"/>
            </a:avLst>
          </a:prstGeom>
          <a:solidFill>
            <a:schemeClr val="accent1">
              <a:alpha val="94116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2200" y="1384300"/>
            <a:ext cx="10820400" cy="69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Palatino" charset="0"/>
              </a:rPr>
              <a:t>Second level</a:t>
            </a:r>
          </a:p>
          <a:p>
            <a:pPr lvl="2"/>
            <a:r>
              <a:rPr lang="en-US" altLang="en-US" smtClean="0">
                <a:sym typeface="Palatino" charset="0"/>
              </a:rPr>
              <a:t>Third level</a:t>
            </a:r>
          </a:p>
          <a:p>
            <a:pPr lvl="3"/>
            <a:r>
              <a:rPr lang="en-US" altLang="en-US" smtClean="0">
                <a:sym typeface="Palatino" charset="0"/>
              </a:rPr>
              <a:t>Fourth level</a:t>
            </a:r>
          </a:p>
          <a:p>
            <a:pPr lvl="4"/>
            <a:r>
              <a:rPr lang="en-US" altLang="en-US" smtClean="0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5" r:id="rId1"/>
    <p:sldLayoutId id="2147484936" r:id="rId2"/>
    <p:sldLayoutId id="2147484937" r:id="rId3"/>
    <p:sldLayoutId id="2147484938" r:id="rId4"/>
    <p:sldLayoutId id="2147484939" r:id="rId5"/>
    <p:sldLayoutId id="2147484940" r:id="rId6"/>
    <p:sldLayoutId id="2147484941" r:id="rId7"/>
    <p:sldLayoutId id="2147484942" r:id="rId8"/>
    <p:sldLayoutId id="2147484943" r:id="rId9"/>
    <p:sldLayoutId id="2147484944" r:id="rId10"/>
    <p:sldLayoutId id="2147484945" r:id="rId11"/>
  </p:sldLayoutIdLst>
  <p:transition/>
  <p:txStyles>
    <p:titleStyle>
      <a:lvl1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+mj-lt"/>
          <a:ea typeface="+mj-ea"/>
          <a:cs typeface="+mj-cs"/>
          <a:sym typeface="Palatino" charset="0"/>
        </a:defRPr>
      </a:lvl1pPr>
      <a:lvl2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96888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54088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411288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68488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444500" indent="-444500" algn="l" rtl="0" eaLnBrk="0" fontAlgn="base" hangingPunct="0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787400" indent="-444500" algn="l" rtl="0" eaLnBrk="0" fontAlgn="base" hangingPunct="0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231900" indent="-444500" algn="l" rtl="0" eaLnBrk="0" fontAlgn="base" hangingPunct="0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676400" indent="-444500" algn="l" rtl="0" eaLnBrk="0" fontAlgn="base" hangingPunct="0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120900" indent="-444500" algn="l" rtl="0" eaLnBrk="0" fontAlgn="base" hangingPunct="0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578100" indent="-444500" algn="l" rtl="0" fontAlgn="base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035300" indent="-444500" algn="l" rtl="0" fontAlgn="base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492500" indent="-444500" algn="l" rtl="0" fontAlgn="base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3949700" indent="-444500" algn="l" rtl="0" fontAlgn="base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225425"/>
            <a:ext cx="10820400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6" r:id="rId1"/>
    <p:sldLayoutId id="2147484947" r:id="rId2"/>
    <p:sldLayoutId id="2147484948" r:id="rId3"/>
    <p:sldLayoutId id="2147484949" r:id="rId4"/>
    <p:sldLayoutId id="2147484950" r:id="rId5"/>
    <p:sldLayoutId id="2147484951" r:id="rId6"/>
    <p:sldLayoutId id="2147484952" r:id="rId7"/>
    <p:sldLayoutId id="2147484953" r:id="rId8"/>
    <p:sldLayoutId id="2147484954" r:id="rId9"/>
    <p:sldLayoutId id="2147484955" r:id="rId10"/>
    <p:sldLayoutId id="2147484956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+mj-lt"/>
          <a:ea typeface="+mj-ea"/>
          <a:cs typeface="+mj-cs"/>
          <a:sym typeface="Palatino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4841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9286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3731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8176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2621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719388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176588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633788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4090988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3467100"/>
            <a:ext cx="10820400" cy="28321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7" r:id="rId1"/>
    <p:sldLayoutId id="2147484958" r:id="rId2"/>
    <p:sldLayoutId id="2147484959" r:id="rId3"/>
    <p:sldLayoutId id="2147484960" r:id="rId4"/>
    <p:sldLayoutId id="2147484961" r:id="rId5"/>
    <p:sldLayoutId id="2147484962" r:id="rId6"/>
    <p:sldLayoutId id="2147484963" r:id="rId7"/>
    <p:sldLayoutId id="2147484964" r:id="rId8"/>
    <p:sldLayoutId id="2147484965" r:id="rId9"/>
    <p:sldLayoutId id="2147484966" r:id="rId10"/>
    <p:sldLayoutId id="2147484967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+mj-lt"/>
          <a:ea typeface="+mj-ea"/>
          <a:cs typeface="+mj-cs"/>
          <a:sym typeface="Palatino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39688" indent="-39688" algn="ctr" rtl="0" eaLnBrk="0" fontAlgn="base" hangingPunct="0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1pPr>
      <a:lvl2pPr marL="39688" indent="417513" algn="ctr" rtl="0" eaLnBrk="0" fontAlgn="base" hangingPunct="0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2pPr>
      <a:lvl3pPr marL="39688" indent="874713" algn="ctr" rtl="0" eaLnBrk="0" fontAlgn="base" hangingPunct="0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3pPr>
      <a:lvl4pPr marL="39688" indent="1331913" algn="ctr" rtl="0" eaLnBrk="0" fontAlgn="base" hangingPunct="0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4pPr>
      <a:lvl5pPr marL="39688" indent="1789113" algn="ctr" rtl="0" eaLnBrk="0" fontAlgn="base" hangingPunct="0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5pPr>
      <a:lvl6pPr marL="496888" algn="ctr" rtl="0" fontAlgn="base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6pPr>
      <a:lvl7pPr marL="954088" algn="ctr" rtl="0" fontAlgn="base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7pPr>
      <a:lvl8pPr marL="1411288" algn="ctr" rtl="0" fontAlgn="base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8pPr>
      <a:lvl9pPr marL="1868488" algn="ctr" rtl="0" fontAlgn="base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68" r:id="rId1"/>
    <p:sldLayoutId id="2147484969" r:id="rId2"/>
    <p:sldLayoutId id="2147484970" r:id="rId3"/>
    <p:sldLayoutId id="2147484971" r:id="rId4"/>
    <p:sldLayoutId id="2147484972" r:id="rId5"/>
    <p:sldLayoutId id="2147484973" r:id="rId6"/>
    <p:sldLayoutId id="2147484974" r:id="rId7"/>
    <p:sldLayoutId id="2147484975" r:id="rId8"/>
    <p:sldLayoutId id="2147484976" r:id="rId9"/>
    <p:sldLayoutId id="2147484977" r:id="rId10"/>
    <p:sldLayoutId id="2147484978" r:id="rId11"/>
  </p:sldLayoutIdLst>
  <p:transition/>
  <p:txStyles>
    <p:titleStyle>
      <a:lvl1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+mj-lt"/>
          <a:ea typeface="+mj-ea"/>
          <a:cs typeface="+mj-cs"/>
          <a:sym typeface="Palatino" charset="0"/>
        </a:defRPr>
      </a:lvl1pPr>
      <a:lvl2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96888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54088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411288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68488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4841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9286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3731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8176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2621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719388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176588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633788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4090988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0"/>
            <a:ext cx="9194800" cy="4699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8788400"/>
            <a:ext cx="9194800" cy="4191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+mj-lt"/>
          <a:ea typeface="+mj-ea"/>
          <a:cs typeface="+mj-cs"/>
          <a:sym typeface="Palatino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0" r:id="rId1"/>
    <p:sldLayoutId id="2147484991" r:id="rId2"/>
    <p:sldLayoutId id="2147484992" r:id="rId3"/>
    <p:sldLayoutId id="2147484993" r:id="rId4"/>
    <p:sldLayoutId id="2147484994" r:id="rId5"/>
    <p:sldLayoutId id="2147484995" r:id="rId6"/>
    <p:sldLayoutId id="2147484996" r:id="rId7"/>
    <p:sldLayoutId id="2147484997" r:id="rId8"/>
    <p:sldLayoutId id="2147484998" r:id="rId9"/>
    <p:sldLayoutId id="2147484999" r:id="rId10"/>
    <p:sldLayoutId id="2147485000" r:id="rId11"/>
  </p:sldLayoutIdLst>
  <p:transition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+mj-lt"/>
          <a:ea typeface="+mj-ea"/>
          <a:cs typeface="+mj-cs"/>
          <a:sym typeface="Palatino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39688" indent="-39688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1pPr>
      <a:lvl2pPr marL="39688" indent="417513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2pPr>
      <a:lvl3pPr marL="39688" indent="874713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3pPr>
      <a:lvl4pPr marL="39688" indent="1331913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4pPr>
      <a:lvl5pPr marL="39688" indent="1789113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/>
          </p:cNvSpPr>
          <p:nvPr/>
        </p:nvSpPr>
        <p:spPr bwMode="auto">
          <a:xfrm>
            <a:off x="787400" y="2324100"/>
            <a:ext cx="11430000" cy="6642100"/>
          </a:xfrm>
          <a:prstGeom prst="roundRect">
            <a:avLst>
              <a:gd name="adj" fmla="val 1139"/>
            </a:avLst>
          </a:prstGeom>
          <a:solidFill>
            <a:schemeClr val="accent1">
              <a:alpha val="94116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0"/>
            <a:ext cx="108204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2200" y="2578100"/>
            <a:ext cx="10820400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Palatino" charset="0"/>
              </a:rPr>
              <a:t>Second level</a:t>
            </a:r>
          </a:p>
          <a:p>
            <a:pPr lvl="2"/>
            <a:r>
              <a:rPr lang="en-US" altLang="en-US" smtClean="0">
                <a:sym typeface="Palatino" charset="0"/>
              </a:rPr>
              <a:t>Third level</a:t>
            </a:r>
          </a:p>
          <a:p>
            <a:pPr lvl="3"/>
            <a:r>
              <a:rPr lang="en-US" altLang="en-US" smtClean="0">
                <a:sym typeface="Palatino" charset="0"/>
              </a:rPr>
              <a:t>Fourth level</a:t>
            </a:r>
          </a:p>
          <a:p>
            <a:pPr lvl="4"/>
            <a:r>
              <a:rPr lang="en-US" altLang="en-US" smtClean="0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1" r:id="rId1"/>
    <p:sldLayoutId id="2147485002" r:id="rId2"/>
    <p:sldLayoutId id="2147485003" r:id="rId3"/>
    <p:sldLayoutId id="2147485004" r:id="rId4"/>
    <p:sldLayoutId id="2147485005" r:id="rId5"/>
    <p:sldLayoutId id="2147485006" r:id="rId6"/>
    <p:sldLayoutId id="2147485007" r:id="rId7"/>
    <p:sldLayoutId id="2147485008" r:id="rId8"/>
    <p:sldLayoutId id="2147485009" r:id="rId9"/>
    <p:sldLayoutId id="2147485010" r:id="rId10"/>
    <p:sldLayoutId id="2147485011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+mj-lt"/>
          <a:ea typeface="+mj-ea"/>
          <a:cs typeface="+mj-cs"/>
          <a:sym typeface="Palatino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4445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7874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2319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6764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1209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5781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0353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4925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39497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1092200" y="0"/>
            <a:ext cx="10820400" cy="3187700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Chapter 23: </a:t>
            </a:r>
            <a:br>
              <a:rPr lang="en-US" sz="5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sz="5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Age of Revolutions and Industrialization</a:t>
            </a:r>
          </a:p>
        </p:txBody>
      </p:sp>
      <p:pic>
        <p:nvPicPr>
          <p:cNvPr id="15364" name="Picture 6" descr="http://fasttrains.files.wordpress.com/2012/06/trains-nostal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3501189"/>
            <a:ext cx="48006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role does the Estates General play in the forming of the French Revolution?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major event occurs during the Reign of Terror?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How does Napoleon transfer the French Republic to the French Empire?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Quick Review Question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6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hitney\Pictures\WORLD\d6b05bc47a2dd289fae8f3d17edb49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92768"/>
            <a:ext cx="6553200" cy="91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30200" y="2687638"/>
            <a:ext cx="5562600" cy="5313362"/>
          </a:xfrm>
          <a:prstGeom prst="rect">
            <a:avLst/>
          </a:prstGeom>
        </p:spPr>
        <p:txBody>
          <a:bodyPr/>
          <a:lstStyle>
            <a:lvl1pPr algn="ctr" defTabSz="1300163" rtl="0" eaLnBrk="0" fontAlgn="base" hangingPunct="0">
              <a:spcBef>
                <a:spcPts val="575"/>
              </a:spcBef>
              <a:spcAft>
                <a:spcPct val="0"/>
              </a:spcAft>
              <a:defRPr sz="2600" b="1" kern="1200" cap="all">
                <a:solidFill>
                  <a:srgbClr val="404040"/>
                </a:solidFill>
                <a:latin typeface="+mj-lt"/>
                <a:ea typeface="+mj-ea"/>
                <a:cs typeface="Tunga" pitchFamily="2"/>
              </a:defRPr>
            </a:lvl1pPr>
            <a:lvl2pPr algn="ctr" defTabSz="1300163" rtl="0" eaLnBrk="0" fontAlgn="base" hangingPunct="0">
              <a:spcBef>
                <a:spcPts val="575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Garamond" pitchFamily="18" charset="0"/>
                <a:cs typeface="Tunga" pitchFamily="34" charset="0"/>
              </a:defRPr>
            </a:lvl2pPr>
            <a:lvl3pPr algn="ctr" defTabSz="1300163" rtl="0" eaLnBrk="0" fontAlgn="base" hangingPunct="0">
              <a:spcBef>
                <a:spcPts val="575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Garamond" pitchFamily="18" charset="0"/>
                <a:cs typeface="Tunga" pitchFamily="34" charset="0"/>
              </a:defRPr>
            </a:lvl3pPr>
            <a:lvl4pPr algn="ctr" defTabSz="1300163" rtl="0" eaLnBrk="0" fontAlgn="base" hangingPunct="0">
              <a:spcBef>
                <a:spcPts val="575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Garamond" pitchFamily="18" charset="0"/>
                <a:cs typeface="Tunga" pitchFamily="34" charset="0"/>
              </a:defRPr>
            </a:lvl4pPr>
            <a:lvl5pPr algn="ctr" defTabSz="1300163" rtl="0" eaLnBrk="0" fontAlgn="base" hangingPunct="0">
              <a:spcBef>
                <a:spcPts val="575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Garamond" pitchFamily="18" charset="0"/>
                <a:cs typeface="Tunga" pitchFamily="34" charset="0"/>
              </a:defRPr>
            </a:lvl5pPr>
            <a:lvl6pPr marL="457200" algn="ctr" defTabSz="1300163" rtl="0" fontAlgn="base">
              <a:spcBef>
                <a:spcPts val="575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Garamond" pitchFamily="18" charset="0"/>
                <a:cs typeface="Tunga" pitchFamily="34" charset="0"/>
              </a:defRPr>
            </a:lvl6pPr>
            <a:lvl7pPr marL="914400" algn="ctr" defTabSz="1300163" rtl="0" fontAlgn="base">
              <a:spcBef>
                <a:spcPts val="575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Garamond" pitchFamily="18" charset="0"/>
                <a:cs typeface="Tunga" pitchFamily="34" charset="0"/>
              </a:defRPr>
            </a:lvl7pPr>
            <a:lvl8pPr marL="1371600" algn="ctr" defTabSz="1300163" rtl="0" fontAlgn="base">
              <a:spcBef>
                <a:spcPts val="575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Garamond" pitchFamily="18" charset="0"/>
                <a:cs typeface="Tunga" pitchFamily="34" charset="0"/>
              </a:defRPr>
            </a:lvl8pPr>
            <a:lvl9pPr marL="1828800" algn="ctr" defTabSz="1300163" rtl="0" fontAlgn="base">
              <a:spcBef>
                <a:spcPts val="575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Garamond" pitchFamily="18" charset="0"/>
                <a:cs typeface="Tunga" pitchFamily="34" charset="0"/>
              </a:defRPr>
            </a:lvl9pPr>
          </a:lstStyle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tx1"/>
                </a:solidFill>
              </a:rPr>
              <a:t>Causes and effects of the </a:t>
            </a:r>
            <a:r>
              <a:rPr lang="en-US" altLang="en-US" sz="5700" dirty="0">
                <a:solidFill>
                  <a:schemeClr val="tx1"/>
                </a:solidFill>
              </a:rPr>
              <a:t>F</a:t>
            </a:r>
            <a:r>
              <a:rPr lang="en-US" altLang="en-US" sz="5700" dirty="0" smtClean="0">
                <a:solidFill>
                  <a:schemeClr val="tx1"/>
                </a:solidFill>
              </a:rPr>
              <a:t>rench revolution</a:t>
            </a:r>
          </a:p>
        </p:txBody>
      </p:sp>
    </p:spTree>
    <p:extLst>
      <p:ext uri="{BB962C8B-B14F-4D97-AF65-F5344CB8AC3E}">
        <p14:creationId xmlns:p14="http://schemas.microsoft.com/office/powerpoint/2010/main" val="12804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73038"/>
            <a:ext cx="10820400" cy="2065337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Aftermath of napoleon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514600"/>
            <a:ext cx="8174038" cy="7294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1815: Congress of Vienna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Restore balance of power between European countries to prevent any European country from dominating continent again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More revolutions follow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Greek Revolution of 1820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Revolutions of 1830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Belgian Revolution of 1830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July Revolution in France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1848 Revolutions (France, Germany, Poland, Italy, Austrian Empire)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j-lt"/>
              </a:rPr>
              <a:t>Failures of revolutions: no permanent reform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355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3657600"/>
            <a:ext cx="456406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8845550" y="7239000"/>
            <a:ext cx="3729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ts val="850"/>
              </a:spcBef>
              <a:buClr>
                <a:schemeClr val="accent1"/>
              </a:buClr>
              <a:defRPr sz="28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713"/>
              </a:spcBef>
              <a:buClr>
                <a:schemeClr val="accent1"/>
              </a:buClr>
              <a:defRPr sz="2600">
                <a:solidFill>
                  <a:schemeClr val="tx2"/>
                </a:solidFill>
                <a:latin typeface="Garamond" pitchFamily="18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713"/>
              </a:spcBef>
              <a:buClr>
                <a:schemeClr val="accent1"/>
              </a:buClr>
              <a:defRPr sz="23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713"/>
              </a:spcBef>
              <a:buClr>
                <a:schemeClr val="accent1"/>
              </a:buClr>
              <a:defRPr sz="2000">
                <a:solidFill>
                  <a:schemeClr val="tx2"/>
                </a:solidFill>
                <a:latin typeface="Garamond" pitchFamily="18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713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</a:pPr>
            <a:r>
              <a:rPr lang="en-US" altLang="en-US" sz="1200">
                <a:solidFill>
                  <a:srgbClr val="6D6D6D"/>
                </a:solidFill>
                <a:latin typeface="Palatino" charset="0"/>
              </a:rPr>
              <a:t>Eugene Delacroix, </a:t>
            </a:r>
            <a:r>
              <a:rPr lang="en-US" altLang="en-US" sz="1200" i="1">
                <a:solidFill>
                  <a:srgbClr val="6D6D6D"/>
                </a:solidFill>
                <a:latin typeface="Palatino" charset="0"/>
              </a:rPr>
              <a:t>Liberty Leading the People</a:t>
            </a:r>
            <a:r>
              <a:rPr lang="en-US" altLang="en-US" sz="1200">
                <a:solidFill>
                  <a:srgbClr val="6D6D6D"/>
                </a:solidFill>
                <a:latin typeface="Palatino" charset="0"/>
              </a:rPr>
              <a:t>, 1830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>
            <a:normAutofit fontScale="90000"/>
          </a:bodyPr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New Political movements and nationalism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600" y="2743200"/>
            <a:ext cx="11811000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Growing political movements: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Conservatism; Liberalism; Radicalism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Conservative Western leaders worked to reduce the occurrence of political revolution after 1850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Nationalism: intense belief in pride in one’s national culture which is associated with the territory in which they reside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Will cause countries/empires to break up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Example: Austria-Hungary; British Empire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Will cause nations to be created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Example: Italy (1870) and Germany (1871)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Unification of Italy</a:t>
            </a:r>
            <a:b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1859-1870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800" y="2362200"/>
            <a:ext cx="7620000" cy="7478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Italy was divided into 9 states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Barriers to unification: geography; illiteracy; the Pope; lack of consensus; lack of European support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Factors supporting unification: geography; pride in heritage; Italian culture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Count Camillo di Cavour leads nationalist movement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Parliamentary monarchy created under King Victor Emmanuel II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Problems: right to vote was limited to upper/middle class property holders; Catholics upset by new nation; disagreements over imperialism; lacked industry and natural resources</a:t>
            </a:r>
          </a:p>
        </p:txBody>
      </p:sp>
      <p:pic>
        <p:nvPicPr>
          <p:cNvPr id="2560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2667000"/>
            <a:ext cx="52578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Unification of Germany</a:t>
            </a:r>
            <a:b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1815-1871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" y="2462213"/>
            <a:ext cx="8782050" cy="6986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Holy Roman Empire dissolved in 1806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After Congress of Vienna, German Confederation of 39 territories created </a:t>
            </a:r>
            <a:r>
              <a:rPr lang="en-US" sz="28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feelings of German nationalism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Barriers to unification: Europe fears a united Germany; Protestant/Catholic tensions (Thirty Years’ War)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Factors supporting unification: common culture; intellectual support (Goethe)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Otto van Bismarck, Prime Minister of Prussia and leader of German Confederation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Franco-Prussian War (1870-1871) leads to French concession of Alsace and Lorraine (Treaty of Frankfurt)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German states unified under Wilhelm I, King of Prussia and now German Emperor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First Reich: German Empire (1871-1918)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Second Reich: Weimar Republic (1919-1933)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Third Reich: Nazi Germany (1933-1945)</a:t>
            </a:r>
          </a:p>
        </p:txBody>
      </p:sp>
      <p:pic>
        <p:nvPicPr>
          <p:cNvPr id="26628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2959100"/>
            <a:ext cx="42227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was the Congress of Vienna? Its purpose?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Define nationalism. What two countries does nationalism promote in the 19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Quick Review Question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6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Industrial Revolution</a:t>
            </a:r>
          </a:p>
        </p:txBody>
      </p:sp>
      <p:pic>
        <p:nvPicPr>
          <p:cNvPr id="2765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067175"/>
            <a:ext cx="47625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286000"/>
            <a:ext cx="8242300" cy="7478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Led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to production of goods that occurred in the factory rather than the home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Began in 18</a:t>
            </a:r>
            <a:r>
              <a:rPr lang="en-US" sz="3200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c. English textile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industry</a:t>
            </a:r>
            <a:endParaRPr lang="en-US" sz="3200" dirty="0">
              <a:solidFill>
                <a:schemeClr val="tx1"/>
              </a:solidFill>
              <a:latin typeface="+mn-lt"/>
              <a:sym typeface="Wingdings" panose="05000000000000000000" pitchFamily="2" charset="2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Factors of industrialization: Capital; Entrepreneurship; Land; Labor</a:t>
            </a:r>
            <a:endParaRPr lang="en-US" sz="3200" dirty="0" smtClean="0">
              <a:solidFill>
                <a:schemeClr val="tx1"/>
              </a:solidFill>
              <a:latin typeface="+mn-lt"/>
              <a:sym typeface="Wingdings" panose="05000000000000000000" pitchFamily="2" charset="2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England had </a:t>
            </a:r>
            <a:r>
              <a:rPr lang="en-US" sz="32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entrepreneurs, money to invest, dispossessed 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farmers, </a:t>
            </a:r>
            <a:r>
              <a:rPr lang="en-US" sz="32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farm land and natural resources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Agricultural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changes: enclosure movement; rotating crops; fertilizers; breeding livestock.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After 1850: Second Industrial Revolution (use of steel and electricity)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Technological changes: steam engine (1770s); railroads; canals; steamships;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telegraphs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Industrial Revolution: Economic effects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497138"/>
            <a:ext cx="8102600" cy="6494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Economic changes: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Insurance; stock markets; gold standard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1860-1873: corporations in Europe doubled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Transnational companies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Supported by laissez-faire economics (Adam Smith) and economic liberalism (John Stuart Mill)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Railroads and canals were constructed; linked cities throughout Europe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1820s: France, Belgium, US, Germany industrialize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End of 19</a:t>
            </a:r>
            <a:r>
              <a:rPr lang="en-US" sz="3200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c.: Russia, Egypt, Japan industrialize</a:t>
            </a:r>
          </a:p>
        </p:txBody>
      </p:sp>
      <p:pic>
        <p:nvPicPr>
          <p:cNvPr id="2867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4114800"/>
            <a:ext cx="4851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Industrial Revolution: </a:t>
            </a: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Social effects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800" y="2286000"/>
            <a:ext cx="7908925" cy="701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400" dirty="0">
                <a:solidFill>
                  <a:schemeClr val="tx1"/>
                </a:solidFill>
                <a:latin typeface="+mj-lt"/>
              </a:rPr>
              <a:t>Factory workers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Conform to factory schedules, long hours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Health concerns: noise; pollution; loss of limbs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Child labor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400" dirty="0">
                <a:solidFill>
                  <a:schemeClr val="tx1"/>
                </a:solidFill>
                <a:latin typeface="+mj-lt"/>
              </a:rPr>
              <a:t>Social status: determined by wealth rather than social class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400" dirty="0">
                <a:solidFill>
                  <a:schemeClr val="tx1"/>
                </a:solidFill>
                <a:latin typeface="+mj-lt"/>
              </a:rPr>
              <a:t>Industrial cities: rural </a:t>
            </a:r>
            <a:r>
              <a:rPr lang="en-US" sz="34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 urban migration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Crowded; unsanitary; coal-produced smoke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400" dirty="0">
                <a:solidFill>
                  <a:schemeClr val="tx1"/>
                </a:solidFill>
                <a:latin typeface="+mj-lt"/>
              </a:rPr>
              <a:t>Population increase in mid-18</a:t>
            </a:r>
            <a:r>
              <a:rPr lang="en-US" sz="3400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3400" dirty="0">
                <a:solidFill>
                  <a:schemeClr val="tx1"/>
                </a:solidFill>
                <a:latin typeface="+mj-lt"/>
              </a:rPr>
              <a:t> c.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End of epidemic diseases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Improved diets (potatoes, etc.)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Infant mortality decreases, higher birth rate; lower death rate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1880s: Louis Pasteur’s germ theory of disease; hygienic practices in childbirth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70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6284913"/>
            <a:ext cx="33401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2590800"/>
            <a:ext cx="48926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209550"/>
            <a:ext cx="10820400" cy="200501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Age of Revolution</a:t>
            </a:r>
          </a:p>
        </p:txBody>
      </p:sp>
      <p:pic>
        <p:nvPicPr>
          <p:cNvPr id="1638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88" y="3962400"/>
            <a:ext cx="4329112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800" y="2286000"/>
            <a:ext cx="8396288" cy="7232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Age of Revolution (1776-1848)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American Revolution (1776)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French Revolution (1789)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Revolutions of 1830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1848 Revolutions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Most Western nations had a parliamentary system by 1870s as revolutions rid countries of absolute monarchs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What contributes?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Intellectual challenges from the Enlightenment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Commercial growth and a new middle class of businessmen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Population pressure: threats to upper-class families and a growing proletariat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Industrialization in Europe, 1850</a:t>
            </a:r>
          </a:p>
        </p:txBody>
      </p:sp>
      <p:pic>
        <p:nvPicPr>
          <p:cNvPr id="3072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438400"/>
            <a:ext cx="112776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are the factors of industrialization?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were the economic effects of the Industrial Revolution?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were the social effects of the Industrial Revolution?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Quick Review Question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6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Government Functions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89175"/>
            <a:ext cx="8308975" cy="75405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Civil service examinations in governments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Governments extended regulations into new areas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British PM Benjamin Disraeli granted vote to working men in 1867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Higher wages; shorter working 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hours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j-lt"/>
              </a:rPr>
              <a:t>Welfare measures: accidents, illness, old age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The “Social Question” – what is the government’s responsibility in this area?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Schooling expanded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Often mandatory until age 12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By 1900, 90-95% of Western Europeans and Americans were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literate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74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4038600"/>
            <a:ext cx="465137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Socialism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0" y="2462213"/>
            <a:ext cx="8458200" cy="6986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Karl Marx’s </a:t>
            </a:r>
            <a:r>
              <a:rPr lang="en-US" sz="3200" i="1" dirty="0">
                <a:solidFill>
                  <a:schemeClr val="tx1"/>
                </a:solidFill>
                <a:latin typeface="+mn-lt"/>
              </a:rPr>
              <a:t>The Communist Manifesto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(1848)</a:t>
            </a:r>
            <a:endParaRPr lang="en-US" sz="3200" i="1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Class struggle = group out of power (property-less proletariat) vs. group controlling the means of production (bourgeoisie)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Grievances of proletariat will lead to revolution; full freedom will be achieved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Class struggle would end because class systems 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would be eliminated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Rise of socialism in Germany, then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extend to Austria, France by 1880s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Revisionism: Marx’s ideas were wrong and success regarding political/societal harmony could be achieved by peaceful means; support parliamentary monarchies to achieve goals</a:t>
            </a:r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38" y="3276600"/>
            <a:ext cx="4119562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Cultural Changes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600" y="2289175"/>
            <a:ext cx="8305800" cy="6986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White-collar labor force grows in the working class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Secretaries, clerks, salespeople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Sometimes fulfilled by unmarried women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Widespread advertising promoted products in new consumer culture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Product crazes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Higher wages led to increased spending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Mass leisure culture shows growing secularism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Bicycle fad of the 1880’s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Vacations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Theatre, comedy routines, entertainment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Team sports (soccer, football, baseball)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1896: Olympic games</a:t>
            </a:r>
          </a:p>
        </p:txBody>
      </p:sp>
      <p:pic>
        <p:nvPicPr>
          <p:cNvPr id="3379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2819400"/>
            <a:ext cx="4038600" cy="62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Feminist movement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500" y="2667000"/>
            <a:ext cx="8077200" cy="6494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Feminist movements by 1900s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Also called first-wave feminism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Emerges out of liberal and radical politics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Primarily focused on women’s suffrage (right to vote)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Seneca Falls Convention, 1848: outlines movement’s ideology and political strategies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Suffrage in 1918 for USA, Germany, Britain, Austria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Most participants were middle class women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Often joined with temperance and abolitionist movements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Challenged “cult of domesticity”</a:t>
            </a:r>
          </a:p>
        </p:txBody>
      </p:sp>
      <p:pic>
        <p:nvPicPr>
          <p:cNvPr id="34820" name="Picture 6" descr="http://upload.wikimedia.org/wikipedia/commons/c/c4/Annie_Kenney_and_Christabel_Pankhu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3048000"/>
            <a:ext cx="4114800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Scientific advances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200" y="2362200"/>
            <a:ext cx="8991600" cy="7294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Built on traditions of rationalism and empiricism: Renaissance, Scientific Rev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Charles Darwin’s </a:t>
            </a:r>
            <a:r>
              <a:rPr lang="en-US" sz="4000" i="1" dirty="0">
                <a:solidFill>
                  <a:schemeClr val="tx1"/>
                </a:solidFill>
                <a:latin typeface="+mn-lt"/>
              </a:rPr>
              <a:t>On the Origin of </a:t>
            </a:r>
            <a:r>
              <a:rPr lang="en-US" sz="4000" i="1" dirty="0" smtClean="0">
                <a:solidFill>
                  <a:schemeClr val="tx1"/>
                </a:solidFill>
                <a:latin typeface="+mn-lt"/>
              </a:rPr>
              <a:t>Species </a:t>
            </a:r>
            <a:r>
              <a:rPr lang="en-US" sz="4000" dirty="0">
                <a:solidFill>
                  <a:schemeClr val="tx1"/>
                </a:solidFill>
                <a:latin typeface="+mn-lt"/>
              </a:rPr>
              <a:t>(1859)</a:t>
            </a:r>
            <a:endParaRPr lang="en-US" sz="4000" i="1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Theory of natural selection: all current living species evolved and adapted in order to survive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Controversy with Judeo-Christian Bible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Albert Einstein’s theory of relativity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Time as a factor in physical measurement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Sigmund Freud: human subconscious and psychoanalysis</a:t>
            </a:r>
          </a:p>
        </p:txBody>
      </p:sp>
      <p:pic>
        <p:nvPicPr>
          <p:cNvPr id="3584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0" y="6172200"/>
            <a:ext cx="3192463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2514600"/>
            <a:ext cx="2555875" cy="33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19</a:t>
            </a:r>
            <a:r>
              <a:rPr lang="en-US" altLang="en-US" sz="5700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century art and literature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0" y="2514600"/>
            <a:ext cx="8763000" cy="6862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Diverges from the order and rationality that science presented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Romanticism: emotion is key to human experience, not reason and generalization.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Art: intense passion, madness, interest in literature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Literature: move readers to tears, not to debate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Poetry: no need to rhyme, reveal emotion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Music: evocative, expressive</a:t>
            </a:r>
          </a:p>
        </p:txBody>
      </p:sp>
      <p:pic>
        <p:nvPicPr>
          <p:cNvPr id="3686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2613025"/>
            <a:ext cx="3667125" cy="656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9070103" y="9133806"/>
            <a:ext cx="36434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ts val="850"/>
              </a:spcBef>
              <a:buClr>
                <a:schemeClr val="accent1"/>
              </a:buClr>
              <a:defRPr sz="28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713"/>
              </a:spcBef>
              <a:buClr>
                <a:schemeClr val="accent1"/>
              </a:buClr>
              <a:defRPr sz="2600">
                <a:solidFill>
                  <a:schemeClr val="tx2"/>
                </a:solidFill>
                <a:latin typeface="Garamond" pitchFamily="18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713"/>
              </a:spcBef>
              <a:buClr>
                <a:schemeClr val="accent1"/>
              </a:buClr>
              <a:defRPr sz="23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713"/>
              </a:spcBef>
              <a:buClr>
                <a:schemeClr val="accent1"/>
              </a:buClr>
              <a:defRPr sz="2000">
                <a:solidFill>
                  <a:schemeClr val="tx2"/>
                </a:solidFill>
                <a:latin typeface="Garamond" pitchFamily="18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713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</a:pPr>
            <a:r>
              <a:rPr lang="en-US" altLang="en-US" sz="1600" dirty="0">
                <a:solidFill>
                  <a:srgbClr val="6D6D6D"/>
                </a:solidFill>
                <a:latin typeface="Palatino" charset="0"/>
              </a:rPr>
              <a:t>Goya’s </a:t>
            </a:r>
            <a:r>
              <a:rPr lang="en-US" altLang="en-US" sz="1600" i="1" dirty="0">
                <a:solidFill>
                  <a:srgbClr val="6D6D6D"/>
                </a:solidFill>
                <a:latin typeface="Palatino" charset="0"/>
              </a:rPr>
              <a:t>Saturn Devouring His Children</a:t>
            </a:r>
            <a:endParaRPr lang="en-US" altLang="en-US" sz="1600" dirty="0">
              <a:solidFill>
                <a:srgbClr val="6D6D6D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are the factors of industrialization?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Describe first-wave feminism.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popular cultural changes occurred in this time period?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Quick Review Question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59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New western societies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555875"/>
            <a:ext cx="8712200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Western power and influence rose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Industrial Revolution created the need for new markets and the need for new raw materials.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New European colonies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Industrialization of the West’s military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Repeating rifle and machine gun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Enables spread of Western empires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Steamships enable massive European emigration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Many societies became immigrant majorities </a:t>
            </a:r>
          </a:p>
        </p:txBody>
      </p:sp>
      <p:pic>
        <p:nvPicPr>
          <p:cNvPr id="3789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3124200"/>
            <a:ext cx="4267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68275"/>
            <a:ext cx="10820400" cy="20494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American Revolution</a:t>
            </a:r>
          </a:p>
        </p:txBody>
      </p:sp>
      <p:pic>
        <p:nvPicPr>
          <p:cNvPr id="174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3657600"/>
            <a:ext cx="42291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100" y="2400300"/>
            <a:ext cx="8775700" cy="669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schemeClr val="tx1"/>
                </a:solidFill>
                <a:latin typeface="+mn-lt"/>
              </a:rPr>
              <a:t>Result of: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Enlightenment philosophies (social contract, rights of man)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American colonies develop unique identities separate from Britain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Colonists angered by new taxes and trade controls after Seven Years’ War ends in 1763 (Taxation without Representation)</a:t>
            </a:r>
            <a:endParaRPr lang="en-US" sz="29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schemeClr val="tx1"/>
                </a:solidFill>
                <a:latin typeface="+mn-lt"/>
              </a:rPr>
              <a:t>Declaration of Independence of 1776 issued by the new American government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Life, liberty, and the pursuit of happiness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schemeClr val="tx1"/>
                </a:solidFill>
                <a:latin typeface="+mn-lt"/>
              </a:rPr>
              <a:t>American Constitution in 1789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Separation of powers; checks and balances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Bill of Rights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M.A.I.N. Causes of WWI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89175"/>
            <a:ext cx="8439150" cy="6986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b="1" u="sng" dirty="0">
                <a:solidFill>
                  <a:schemeClr val="tx1"/>
                </a:solidFill>
                <a:latin typeface="+mn-lt"/>
              </a:rPr>
              <a:t>M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ilitarism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New industrial weapons; artillery 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levels and naval forces grew steadily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b="1" u="sng" dirty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lliances: Emergence of new Germany disrupts power balance in Europe </a:t>
            </a:r>
            <a:r>
              <a:rPr lang="en-US" sz="32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complex alliance system </a:t>
            </a:r>
            <a:r>
              <a:rPr lang="en-US" sz="32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created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By 1907,  most European nations were in an alliance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Triple Alliance: Germany, Austria-Hungary, Italy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Triple Entente: Britain, Russia, France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b="1" u="sng" dirty="0">
                <a:solidFill>
                  <a:schemeClr val="tx1"/>
                </a:solidFill>
                <a:latin typeface="+mj-lt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mperialism: Imperialist expansion fed the sense of rivalry between nation-states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b="1" u="sng" dirty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ationalism: Balkan independence from Ottomans; new Germany and Italy</a:t>
            </a:r>
          </a:p>
        </p:txBody>
      </p:sp>
      <p:pic>
        <p:nvPicPr>
          <p:cNvPr id="3891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3968750"/>
            <a:ext cx="4591050" cy="312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Balkan Wars for independence, 1912-1913</a:t>
            </a:r>
          </a:p>
        </p:txBody>
      </p:sp>
      <p:pic>
        <p:nvPicPr>
          <p:cNvPr id="399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2357438"/>
            <a:ext cx="4953000" cy="739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World War 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963" y="2743200"/>
            <a:ext cx="8483600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1912-1913: Small Balkan nations created after winning independence from the Ottoman Empire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Serbia did not gain as much territory as it thought it should have been granted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Hostilities in Balkans persist as new and unstable countries are plagued by ethnic nationality disputes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1914: Archduke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Franz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Ferdinand of Austria-Hungary was assassinated by a Serbian nationalist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Russia mobilized its troops against Austria, as alliances engage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World War I begins on August 1st, 1914 </a:t>
            </a:r>
          </a:p>
        </p:txBody>
      </p:sp>
      <p:pic>
        <p:nvPicPr>
          <p:cNvPr id="4096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3505200"/>
            <a:ext cx="3773488" cy="484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were the main causes of WWI?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Who is in the Triple Alliance? The Triple Entente?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Quick Review Question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59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growing U.S.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0" y="2479675"/>
            <a:ext cx="8274050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Manifest Destiny: American settlers are destined to expand to the Pacific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1803: Louisiana Purchase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1823: Monroe Doctrine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Hands off” policy regarding European colonization in Americas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1861-1865: American Civil War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Industrial North vs. a slave-holding, plantation-growing South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Disputes over slaveholding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First modern war: industrially produced weapons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Accelerated industrialization </a:t>
            </a:r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2667000"/>
            <a:ext cx="473075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6327775"/>
            <a:ext cx="4730750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factors cause the Age of Revolution to occur?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were some of the factors that led to the American Revolution?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How did Manifest Destiny and the Monroe Doctrine affect the American identity?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Quick Review Question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60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76213"/>
            <a:ext cx="10820400" cy="2071687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French Revolution </a:t>
            </a:r>
            <a:b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of 1789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800" y="2438400"/>
            <a:ext cx="8693150" cy="6986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In 1789,  Estates General had not been called by a French monarch in 175 years.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The bourgeoisie (middle class) in the 3</a:t>
            </a:r>
            <a:r>
              <a:rPr lang="en-US" sz="3200" baseline="30000" dirty="0">
                <a:solidFill>
                  <a:schemeClr val="tx1"/>
                </a:solidFill>
                <a:latin typeface="+mn-lt"/>
              </a:rPr>
              <a:t>rd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Estate  becomes the driving force of the revolution.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Louis XVI forced to call for an Estates-General meeting about tax reform; loses control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Bourgeoisie members insist on one vote per representative rather than one vote per estate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June 14, 1789: Storming of Bastille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New National Assembly issues Declaration of Rights of Man and Citizen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Liberty, property, security, and resistance to oppression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New constitution with new individual rights</a:t>
            </a:r>
          </a:p>
        </p:txBody>
      </p:sp>
      <p:pic>
        <p:nvPicPr>
          <p:cNvPr id="19460" name="Picture 6" descr="File:Troisord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3352800"/>
            <a:ext cx="4116388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French Radicals and the reign of terror</a:t>
            </a:r>
          </a:p>
        </p:txBody>
      </p:sp>
      <p:pic>
        <p:nvPicPr>
          <p:cNvPr id="2048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4297363"/>
            <a:ext cx="4470400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800" y="2514600"/>
            <a:ext cx="8382000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Reign of Terror (1792-1795)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Led by </a:t>
            </a:r>
            <a:r>
              <a:rPr lang="en-US" sz="3600" dirty="0" err="1">
                <a:solidFill>
                  <a:schemeClr val="tx1"/>
                </a:solidFill>
                <a:latin typeface="+mn-lt"/>
              </a:rPr>
              <a:t>Maximilien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Robespierre and Jacobins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Use of the guillotine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Regicide: executed Louis XVI and Marie Antoinette in 1792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“Cult of the Supreme Being”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Pushed revolutionary reforms in new constitution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Universal male suffrage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Military conscription: all male citizens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406400"/>
            <a:ext cx="10820400" cy="191611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Napoleon Bonaparte</a:t>
            </a: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3733800"/>
            <a:ext cx="37369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2286000"/>
            <a:ext cx="9398000" cy="7232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1799: Army general Napoleon Bonaparte rises to power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1804: Napoleon converted French republic to authoritarian empire by limiting power of assembly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Napoleonic Code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Censors press; religious freedom; universities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By 1812, controlled most of Western Europe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France begins to fall after a failed 1812 invasion of Russia (result of harsh Russian winter)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1814: Defeated at Battle of Leipzig and exiled to Elba in Treaty of Fontainebleau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1815: Escaped, returned to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power (Hundred Days),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finally defeated at Battle of Waterloo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Duke of Wellington led British forces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Exiled to St. Helena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Encouraged nationalism throughout Europe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406400"/>
            <a:ext cx="10820400" cy="191611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Napoleon’s Empire in 1812</a:t>
            </a:r>
          </a:p>
        </p:txBody>
      </p:sp>
      <p:pic>
        <p:nvPicPr>
          <p:cNvPr id="2253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514600"/>
            <a:ext cx="1082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, Bullets &amp; Photo">
  <a:themeElements>
    <a:clrScheme name="">
      <a:dk1>
        <a:srgbClr val="6D6D6D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EFB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EF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Right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EFB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EF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oto - Vertical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llets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EFB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EFD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Top">
  <a:themeElements>
    <a:clrScheme name="">
      <a:dk1>
        <a:srgbClr val="6D6D6D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Center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">
  <a:themeElements>
    <a:clrScheme name="">
      <a:dk1>
        <a:srgbClr val="6D6D6D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Horizontal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Big">
  <a:themeElements>
    <a:clrScheme name="">
      <a:dk1>
        <a:srgbClr val="6D6D6D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2 Column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EFB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EF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Pages>0</Pages>
  <Words>1929</Words>
  <Characters>0</Characters>
  <Application>Microsoft Office PowerPoint</Application>
  <PresentationFormat>Custom</PresentationFormat>
  <Lines>0</Lines>
  <Paragraphs>237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33</vt:i4>
      </vt:variant>
    </vt:vector>
  </HeadingPairs>
  <TitlesOfParts>
    <vt:vector size="53" baseType="lpstr">
      <vt:lpstr>Arial</vt:lpstr>
      <vt:lpstr>Garamond</vt:lpstr>
      <vt:lpstr>Palatino</vt:lpstr>
      <vt:lpstr>Tahoma</vt:lpstr>
      <vt:lpstr>Tunga</vt:lpstr>
      <vt:lpstr>Wingdings</vt:lpstr>
      <vt:lpstr>ヒラギノ明朝 ProN W3</vt:lpstr>
      <vt:lpstr>ヒラギノ明朝 ProN W6</vt:lpstr>
      <vt:lpstr>Title, Bullets &amp; Photo</vt:lpstr>
      <vt:lpstr>Photo - Vertical</vt:lpstr>
      <vt:lpstr>Bullets</vt:lpstr>
      <vt:lpstr>Title - Top</vt:lpstr>
      <vt:lpstr>Title - Center</vt:lpstr>
      <vt:lpstr>Blank</vt:lpstr>
      <vt:lpstr>Photo - Horizontal</vt:lpstr>
      <vt:lpstr>Photo - Big</vt:lpstr>
      <vt:lpstr>Title &amp; Bullets - 2 Column</vt:lpstr>
      <vt:lpstr>Title &amp; Bullets - Left</vt:lpstr>
      <vt:lpstr>Title &amp; Bullets - Right</vt:lpstr>
      <vt:lpstr>BlackTie</vt:lpstr>
      <vt:lpstr>Chapter 23:  The Age of Revolutions and Industrialization</vt:lpstr>
      <vt:lpstr>The Age of Revolution</vt:lpstr>
      <vt:lpstr>The American Revolution</vt:lpstr>
      <vt:lpstr>The growing U.S.</vt:lpstr>
      <vt:lpstr>Quick Review Question</vt:lpstr>
      <vt:lpstr>French Revolution  of 1789</vt:lpstr>
      <vt:lpstr>French Radicals and the reign of terror</vt:lpstr>
      <vt:lpstr>Napoleon Bonaparte</vt:lpstr>
      <vt:lpstr>Napoleon’s Empire in 1812</vt:lpstr>
      <vt:lpstr>Quick Review Question</vt:lpstr>
      <vt:lpstr>PowerPoint Presentation</vt:lpstr>
      <vt:lpstr>Aftermath of napoleon</vt:lpstr>
      <vt:lpstr>New Political movements and nationalism</vt:lpstr>
      <vt:lpstr>Unification of Italy 1859-1870</vt:lpstr>
      <vt:lpstr>Unification of Germany 1815-1871</vt:lpstr>
      <vt:lpstr>Quick Review Question</vt:lpstr>
      <vt:lpstr>Industrial Revolution</vt:lpstr>
      <vt:lpstr>Industrial Revolution: Economic effects</vt:lpstr>
      <vt:lpstr>Industrial Revolution: Social effects</vt:lpstr>
      <vt:lpstr>Industrialization in Europe, 1850</vt:lpstr>
      <vt:lpstr>Quick Review Question</vt:lpstr>
      <vt:lpstr>Government Functions</vt:lpstr>
      <vt:lpstr>Socialism</vt:lpstr>
      <vt:lpstr>Cultural Changes</vt:lpstr>
      <vt:lpstr>Feminist movement</vt:lpstr>
      <vt:lpstr>Scientific advances</vt:lpstr>
      <vt:lpstr>19th century art and literature</vt:lpstr>
      <vt:lpstr>Quick Review Question</vt:lpstr>
      <vt:lpstr>New western societies</vt:lpstr>
      <vt:lpstr>M.A.I.N. Causes of WWI</vt:lpstr>
      <vt:lpstr>Balkan Wars for independence, 1912-1913</vt:lpstr>
      <vt:lpstr>World War I</vt:lpstr>
      <vt:lpstr>Quick Review Question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23: The emergence of industrial society in the west</dc:title>
  <dc:creator>Whitney</dc:creator>
  <cp:lastModifiedBy>YELENY ESTEVEZ-CUMMINGS</cp:lastModifiedBy>
  <cp:revision>353</cp:revision>
  <cp:lastPrinted>2013-02-03T00:21:46Z</cp:lastPrinted>
  <dcterms:created xsi:type="dcterms:W3CDTF">2015-03-09T01:15:44Z</dcterms:created>
  <dcterms:modified xsi:type="dcterms:W3CDTF">2015-03-16T18:31:24Z</dcterms:modified>
</cp:coreProperties>
</file>